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52"/>
  </p:notesMasterIdLst>
  <p:sldIdLst>
    <p:sldId id="256" r:id="rId3"/>
    <p:sldId id="827" r:id="rId4"/>
    <p:sldId id="951" r:id="rId5"/>
    <p:sldId id="874" r:id="rId6"/>
    <p:sldId id="880" r:id="rId7"/>
    <p:sldId id="875" r:id="rId8"/>
    <p:sldId id="876" r:id="rId9"/>
    <p:sldId id="881" r:id="rId10"/>
    <p:sldId id="882" r:id="rId11"/>
    <p:sldId id="877" r:id="rId12"/>
    <p:sldId id="884" r:id="rId13"/>
    <p:sldId id="883" r:id="rId14"/>
    <p:sldId id="864" r:id="rId15"/>
    <p:sldId id="878" r:id="rId16"/>
    <p:sldId id="910" r:id="rId17"/>
    <p:sldId id="938" r:id="rId18"/>
    <p:sldId id="947" r:id="rId19"/>
    <p:sldId id="936" r:id="rId20"/>
    <p:sldId id="948" r:id="rId21"/>
    <p:sldId id="889" r:id="rId22"/>
    <p:sldId id="949" r:id="rId23"/>
    <p:sldId id="950" r:id="rId24"/>
    <p:sldId id="890" r:id="rId25"/>
    <p:sldId id="892" r:id="rId26"/>
    <p:sldId id="893" r:id="rId27"/>
    <p:sldId id="895" r:id="rId28"/>
    <p:sldId id="886" r:id="rId29"/>
    <p:sldId id="887" r:id="rId30"/>
    <p:sldId id="888" r:id="rId31"/>
    <p:sldId id="897" r:id="rId32"/>
    <p:sldId id="896" r:id="rId33"/>
    <p:sldId id="900" r:id="rId34"/>
    <p:sldId id="901" r:id="rId35"/>
    <p:sldId id="903" r:id="rId36"/>
    <p:sldId id="905" r:id="rId37"/>
    <p:sldId id="904" r:id="rId38"/>
    <p:sldId id="906" r:id="rId39"/>
    <p:sldId id="908" r:id="rId40"/>
    <p:sldId id="913" r:id="rId41"/>
    <p:sldId id="912" r:id="rId42"/>
    <p:sldId id="918" r:id="rId43"/>
    <p:sldId id="926" r:id="rId44"/>
    <p:sldId id="927" r:id="rId45"/>
    <p:sldId id="920" r:id="rId46"/>
    <p:sldId id="921" r:id="rId47"/>
    <p:sldId id="922" r:id="rId48"/>
    <p:sldId id="933" r:id="rId49"/>
    <p:sldId id="934" r:id="rId50"/>
    <p:sldId id="911"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133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A7DA58-8376-444F-82E9-13B45186DBBD}" type="datetimeFigureOut">
              <a:rPr lang="fr-FR" smtClean="0"/>
              <a:t>18/05/2020</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3F020F-B952-4C21-84CD-5636EE6458F7}" type="slidenum">
              <a:rPr lang="fr-FR" smtClean="0"/>
              <a:t>‹N°›</a:t>
            </a:fld>
            <a:endParaRPr lang="fr-FR"/>
          </a:p>
        </p:txBody>
      </p:sp>
    </p:spTree>
    <p:extLst>
      <p:ext uri="{BB962C8B-B14F-4D97-AF65-F5344CB8AC3E}">
        <p14:creationId xmlns:p14="http://schemas.microsoft.com/office/powerpoint/2010/main" val="3466004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a:extLst>
              <a:ext uri="{FF2B5EF4-FFF2-40B4-BE49-F238E27FC236}">
                <a16:creationId xmlns:a16="http://schemas.microsoft.com/office/drawing/2014/main" id="{56E49A65-290B-439B-B7A7-F3EA8815AF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Espace réservé des commentaires 2">
            <a:extLst>
              <a:ext uri="{FF2B5EF4-FFF2-40B4-BE49-F238E27FC236}">
                <a16:creationId xmlns:a16="http://schemas.microsoft.com/office/drawing/2014/main" id="{1E505FDA-1871-42F4-990C-425E20342B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28676" name="Espace réservé du numéro de diapositive 3">
            <a:extLst>
              <a:ext uri="{FF2B5EF4-FFF2-40B4-BE49-F238E27FC236}">
                <a16:creationId xmlns:a16="http://schemas.microsoft.com/office/drawing/2014/main" id="{3FF333F5-8690-4862-B1B1-0AF6C597706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7177989-4A35-4BF8-BDB1-A1FC4BE079EC}" type="slidenum">
              <a:rPr kumimoji="0" lang="fr-FR" altLang="fr-FR"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27</a:t>
            </a:fld>
            <a:endParaRPr kumimoji="0" lang="fr-FR" altLang="fr-FR"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a:extLst>
              <a:ext uri="{FF2B5EF4-FFF2-40B4-BE49-F238E27FC236}">
                <a16:creationId xmlns:a16="http://schemas.microsoft.com/office/drawing/2014/main" id="{712A02C3-FCED-49D0-A352-2622526288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Espace réservé des commentaires 2">
            <a:extLst>
              <a:ext uri="{FF2B5EF4-FFF2-40B4-BE49-F238E27FC236}">
                <a16:creationId xmlns:a16="http://schemas.microsoft.com/office/drawing/2014/main" id="{2C54402C-3CFE-449B-9288-1236DCC186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30724" name="Espace réservé du numéro de diapositive 3">
            <a:extLst>
              <a:ext uri="{FF2B5EF4-FFF2-40B4-BE49-F238E27FC236}">
                <a16:creationId xmlns:a16="http://schemas.microsoft.com/office/drawing/2014/main" id="{420FD811-61E5-4E6A-A729-5E4124DA4F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7550A3C-2E6F-4430-A4B7-D52B7D8E0B1E}" type="slidenum">
              <a:rPr kumimoji="0" lang="fr-FR" altLang="fr-FR"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28</a:t>
            </a:fld>
            <a:endParaRPr kumimoji="0" lang="fr-FR" altLang="fr-FR"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a:extLst>
              <a:ext uri="{FF2B5EF4-FFF2-40B4-BE49-F238E27FC236}">
                <a16:creationId xmlns:a16="http://schemas.microsoft.com/office/drawing/2014/main" id="{320DBC7A-BAC2-471F-84DA-4D4E917FA33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a:extLst>
              <a:ext uri="{FF2B5EF4-FFF2-40B4-BE49-F238E27FC236}">
                <a16:creationId xmlns:a16="http://schemas.microsoft.com/office/drawing/2014/main" id="{287FB2D7-BD0A-467E-B8BD-355CD062D5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32772" name="Espace réservé du numéro de diapositive 3">
            <a:extLst>
              <a:ext uri="{FF2B5EF4-FFF2-40B4-BE49-F238E27FC236}">
                <a16:creationId xmlns:a16="http://schemas.microsoft.com/office/drawing/2014/main" id="{24B78E0F-E9F9-4497-8657-94800F076C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261DE7E-9C0C-45CE-8D22-BB4987DEDDCF}" type="slidenum">
              <a:rPr kumimoji="0" lang="fr-FR" altLang="fr-FR"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fr-FR" altLang="fr-FR"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a:extLst>
              <a:ext uri="{FF2B5EF4-FFF2-40B4-BE49-F238E27FC236}">
                <a16:creationId xmlns:a16="http://schemas.microsoft.com/office/drawing/2014/main" id="{2FE4726B-17F7-4A97-9896-B82BCF85D6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ce réservé des commentaires 2">
            <a:extLst>
              <a:ext uri="{FF2B5EF4-FFF2-40B4-BE49-F238E27FC236}">
                <a16:creationId xmlns:a16="http://schemas.microsoft.com/office/drawing/2014/main" id="{69B96CAF-03AF-42E8-8224-1445608974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38916" name="Espace réservé du numéro de diapositive 3">
            <a:extLst>
              <a:ext uri="{FF2B5EF4-FFF2-40B4-BE49-F238E27FC236}">
                <a16:creationId xmlns:a16="http://schemas.microsoft.com/office/drawing/2014/main" id="{2F8D63F2-0382-423E-A3FC-C21E2B3ADD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6A3BBF5-71F5-4949-A50E-3066966047EA}" type="slidenum">
              <a:rPr kumimoji="0" lang="fr-FR" altLang="fr-FR"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30</a:t>
            </a:fld>
            <a:endParaRPr kumimoji="0" lang="fr-FR" altLang="fr-FR"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a:extLst>
              <a:ext uri="{FF2B5EF4-FFF2-40B4-BE49-F238E27FC236}">
                <a16:creationId xmlns:a16="http://schemas.microsoft.com/office/drawing/2014/main" id="{D13E00EF-EFD8-42E0-BC56-1053290DBC3C}"/>
              </a:ext>
            </a:extLst>
          </p:cNvPr>
          <p:cNvSpPr>
            <a:spLocks noGrp="1"/>
          </p:cNvSpPr>
          <p:nvPr>
            <p:ph type="dt" sz="half" idx="10"/>
          </p:nvPr>
        </p:nvSpPr>
        <p:spPr/>
        <p:txBody>
          <a:bodyPr/>
          <a:lstStyle>
            <a:lvl1pPr>
              <a:defRPr/>
            </a:lvl1pPr>
          </a:lstStyle>
          <a:p>
            <a:pPr>
              <a:defRPr/>
            </a:pPr>
            <a:fld id="{4AB895BE-C6B5-4AB2-B427-AF1575C598C3}" type="datetime1">
              <a:rPr lang="fr-FR"/>
              <a:pPr>
                <a:defRPr/>
              </a:pPr>
              <a:t>18/05/2020</a:t>
            </a:fld>
            <a:endParaRPr lang="fr-FR"/>
          </a:p>
        </p:txBody>
      </p:sp>
      <p:sp>
        <p:nvSpPr>
          <p:cNvPr id="5" name="Espace réservé du pied de page 4">
            <a:extLst>
              <a:ext uri="{FF2B5EF4-FFF2-40B4-BE49-F238E27FC236}">
                <a16:creationId xmlns:a16="http://schemas.microsoft.com/office/drawing/2014/main" id="{4193A22C-070C-4B77-8D7E-29EF903A4A34}"/>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8DAFFC99-2CA3-4943-8681-DCDC7D26E38C}"/>
              </a:ext>
            </a:extLst>
          </p:cNvPr>
          <p:cNvSpPr>
            <a:spLocks noGrp="1"/>
          </p:cNvSpPr>
          <p:nvPr>
            <p:ph type="sldNum" sz="quarter" idx="12"/>
          </p:nvPr>
        </p:nvSpPr>
        <p:spPr/>
        <p:txBody>
          <a:bodyPr/>
          <a:lstStyle>
            <a:lvl1pPr>
              <a:defRPr/>
            </a:lvl1pPr>
          </a:lstStyle>
          <a:p>
            <a:pPr>
              <a:defRPr/>
            </a:pPr>
            <a:fld id="{CD23947C-8EFC-44E8-ACA7-A7DF4CD228D7}" type="slidenum">
              <a:rPr lang="fr-FR" altLang="fr-FR"/>
              <a:pPr>
                <a:defRPr/>
              </a:pPr>
              <a:t>‹N°›</a:t>
            </a:fld>
            <a:endParaRPr lang="fr-FR" altLang="fr-FR"/>
          </a:p>
        </p:txBody>
      </p:sp>
    </p:spTree>
    <p:extLst>
      <p:ext uri="{BB962C8B-B14F-4D97-AF65-F5344CB8AC3E}">
        <p14:creationId xmlns:p14="http://schemas.microsoft.com/office/powerpoint/2010/main" val="4017880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B0FBA79-124D-4C90-A49A-4CB8A5CB33F9}"/>
              </a:ext>
            </a:extLst>
          </p:cNvPr>
          <p:cNvSpPr>
            <a:spLocks noGrp="1"/>
          </p:cNvSpPr>
          <p:nvPr>
            <p:ph type="dt" sz="half" idx="10"/>
          </p:nvPr>
        </p:nvSpPr>
        <p:spPr/>
        <p:txBody>
          <a:bodyPr/>
          <a:lstStyle>
            <a:lvl1pPr>
              <a:defRPr/>
            </a:lvl1pPr>
          </a:lstStyle>
          <a:p>
            <a:pPr>
              <a:defRPr/>
            </a:pPr>
            <a:fld id="{DA6E44C4-7EFC-4E7A-BD5C-88F14DB2BCBC}" type="datetime1">
              <a:rPr lang="fr-FR"/>
              <a:pPr>
                <a:defRPr/>
              </a:pPr>
              <a:t>18/05/2020</a:t>
            </a:fld>
            <a:endParaRPr lang="fr-FR"/>
          </a:p>
        </p:txBody>
      </p:sp>
      <p:sp>
        <p:nvSpPr>
          <p:cNvPr id="5" name="Espace réservé du pied de page 4">
            <a:extLst>
              <a:ext uri="{FF2B5EF4-FFF2-40B4-BE49-F238E27FC236}">
                <a16:creationId xmlns:a16="http://schemas.microsoft.com/office/drawing/2014/main" id="{DBA7B0A5-9DF1-4B40-86B2-C6723781206E}"/>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8C159638-864D-4E61-B077-1D415564BC0E}"/>
              </a:ext>
            </a:extLst>
          </p:cNvPr>
          <p:cNvSpPr>
            <a:spLocks noGrp="1"/>
          </p:cNvSpPr>
          <p:nvPr>
            <p:ph type="sldNum" sz="quarter" idx="12"/>
          </p:nvPr>
        </p:nvSpPr>
        <p:spPr/>
        <p:txBody>
          <a:bodyPr/>
          <a:lstStyle>
            <a:lvl1pPr>
              <a:defRPr/>
            </a:lvl1pPr>
          </a:lstStyle>
          <a:p>
            <a:pPr>
              <a:defRPr/>
            </a:pPr>
            <a:fld id="{68141D6C-A5DA-47F2-AF9E-A7452DCC08ED}" type="slidenum">
              <a:rPr lang="fr-FR" altLang="fr-FR"/>
              <a:pPr>
                <a:defRPr/>
              </a:pPr>
              <a:t>‹N°›</a:t>
            </a:fld>
            <a:endParaRPr lang="fr-FR" altLang="fr-FR"/>
          </a:p>
        </p:txBody>
      </p:sp>
    </p:spTree>
    <p:extLst>
      <p:ext uri="{BB962C8B-B14F-4D97-AF65-F5344CB8AC3E}">
        <p14:creationId xmlns:p14="http://schemas.microsoft.com/office/powerpoint/2010/main" val="796691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1835D69-28E9-41DC-8184-0CC8EF53BB0D}"/>
              </a:ext>
            </a:extLst>
          </p:cNvPr>
          <p:cNvSpPr>
            <a:spLocks noGrp="1"/>
          </p:cNvSpPr>
          <p:nvPr>
            <p:ph type="dt" sz="half" idx="10"/>
          </p:nvPr>
        </p:nvSpPr>
        <p:spPr/>
        <p:txBody>
          <a:bodyPr/>
          <a:lstStyle>
            <a:lvl1pPr>
              <a:defRPr/>
            </a:lvl1pPr>
          </a:lstStyle>
          <a:p>
            <a:pPr>
              <a:defRPr/>
            </a:pPr>
            <a:fld id="{774DCC43-6E63-4497-8372-39B9A5450253}" type="datetime1">
              <a:rPr lang="fr-FR"/>
              <a:pPr>
                <a:defRPr/>
              </a:pPr>
              <a:t>18/05/2020</a:t>
            </a:fld>
            <a:endParaRPr lang="fr-FR"/>
          </a:p>
        </p:txBody>
      </p:sp>
      <p:sp>
        <p:nvSpPr>
          <p:cNvPr id="5" name="Espace réservé du pied de page 4">
            <a:extLst>
              <a:ext uri="{FF2B5EF4-FFF2-40B4-BE49-F238E27FC236}">
                <a16:creationId xmlns:a16="http://schemas.microsoft.com/office/drawing/2014/main" id="{23A67C1F-1568-4A1E-A085-2139BE8FFD97}"/>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C7A2A347-471B-42DF-9DE6-E3B8168A14D6}"/>
              </a:ext>
            </a:extLst>
          </p:cNvPr>
          <p:cNvSpPr>
            <a:spLocks noGrp="1"/>
          </p:cNvSpPr>
          <p:nvPr>
            <p:ph type="sldNum" sz="quarter" idx="12"/>
          </p:nvPr>
        </p:nvSpPr>
        <p:spPr/>
        <p:txBody>
          <a:bodyPr/>
          <a:lstStyle>
            <a:lvl1pPr>
              <a:defRPr/>
            </a:lvl1pPr>
          </a:lstStyle>
          <a:p>
            <a:pPr>
              <a:defRPr/>
            </a:pPr>
            <a:fld id="{CD224D50-D245-459D-9C6C-278DE6DDA020}" type="slidenum">
              <a:rPr lang="fr-FR" altLang="fr-FR"/>
              <a:pPr>
                <a:defRPr/>
              </a:pPr>
              <a:t>‹N°›</a:t>
            </a:fld>
            <a:endParaRPr lang="fr-FR" altLang="fr-FR"/>
          </a:p>
        </p:txBody>
      </p:sp>
    </p:spTree>
    <p:extLst>
      <p:ext uri="{BB962C8B-B14F-4D97-AF65-F5344CB8AC3E}">
        <p14:creationId xmlns:p14="http://schemas.microsoft.com/office/powerpoint/2010/main" val="927151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a:extLst>
              <a:ext uri="{FF2B5EF4-FFF2-40B4-BE49-F238E27FC236}">
                <a16:creationId xmlns:a16="http://schemas.microsoft.com/office/drawing/2014/main" id="{E13527E9-EBB4-4FCD-B6F0-3ACA560E467A}"/>
              </a:ext>
            </a:extLst>
          </p:cNvPr>
          <p:cNvSpPr>
            <a:spLocks noGrp="1"/>
          </p:cNvSpPr>
          <p:nvPr>
            <p:ph type="dt" sz="half" idx="10"/>
          </p:nvPr>
        </p:nvSpPr>
        <p:spPr/>
        <p:txBody>
          <a:bodyPr/>
          <a:lstStyle>
            <a:lvl1pPr>
              <a:defRPr/>
            </a:lvl1pPr>
          </a:lstStyle>
          <a:p>
            <a:pPr>
              <a:defRPr/>
            </a:pPr>
            <a:fld id="{7853AEA1-8A6B-4BF1-98E6-C1938AA4788D}" type="datetime1">
              <a:rPr lang="fr-FR"/>
              <a:pPr>
                <a:defRPr/>
              </a:pPr>
              <a:t>18/05/2020</a:t>
            </a:fld>
            <a:endParaRPr lang="fr-FR"/>
          </a:p>
        </p:txBody>
      </p:sp>
      <p:sp>
        <p:nvSpPr>
          <p:cNvPr id="5" name="Espace réservé du pied de page 4">
            <a:extLst>
              <a:ext uri="{FF2B5EF4-FFF2-40B4-BE49-F238E27FC236}">
                <a16:creationId xmlns:a16="http://schemas.microsoft.com/office/drawing/2014/main" id="{2708005C-B1C2-42B3-BDB6-3BC1FF6CE213}"/>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0AD7D47F-EFDF-4EE8-A9E0-A8B3AE2EF024}"/>
              </a:ext>
            </a:extLst>
          </p:cNvPr>
          <p:cNvSpPr>
            <a:spLocks noGrp="1"/>
          </p:cNvSpPr>
          <p:nvPr>
            <p:ph type="sldNum" sz="quarter" idx="12"/>
          </p:nvPr>
        </p:nvSpPr>
        <p:spPr/>
        <p:txBody>
          <a:bodyPr/>
          <a:lstStyle>
            <a:lvl1pPr>
              <a:defRPr/>
            </a:lvl1pPr>
          </a:lstStyle>
          <a:p>
            <a:pPr>
              <a:defRPr/>
            </a:pPr>
            <a:fld id="{10831681-C5AE-4E05-92EE-5F9B0C99AF0C}" type="slidenum">
              <a:rPr lang="fr-FR" altLang="fr-FR"/>
              <a:pPr>
                <a:defRPr/>
              </a:pPr>
              <a:t>‹N°›</a:t>
            </a:fld>
            <a:endParaRPr lang="fr-FR" altLang="fr-FR"/>
          </a:p>
        </p:txBody>
      </p:sp>
    </p:spTree>
    <p:extLst>
      <p:ext uri="{BB962C8B-B14F-4D97-AF65-F5344CB8AC3E}">
        <p14:creationId xmlns:p14="http://schemas.microsoft.com/office/powerpoint/2010/main" val="2214240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1E0B88C-71B7-4D04-9650-F7FCE8D61C6E}"/>
              </a:ext>
            </a:extLst>
          </p:cNvPr>
          <p:cNvSpPr>
            <a:spLocks noGrp="1"/>
          </p:cNvSpPr>
          <p:nvPr>
            <p:ph type="dt" sz="half" idx="10"/>
          </p:nvPr>
        </p:nvSpPr>
        <p:spPr/>
        <p:txBody>
          <a:bodyPr/>
          <a:lstStyle>
            <a:lvl1pPr>
              <a:defRPr/>
            </a:lvl1pPr>
          </a:lstStyle>
          <a:p>
            <a:pPr>
              <a:defRPr/>
            </a:pPr>
            <a:fld id="{33EE02B7-D35C-49DF-9028-B27DD3907ED1}" type="datetime1">
              <a:rPr lang="fr-FR"/>
              <a:pPr>
                <a:defRPr/>
              </a:pPr>
              <a:t>18/05/2020</a:t>
            </a:fld>
            <a:endParaRPr lang="fr-FR"/>
          </a:p>
        </p:txBody>
      </p:sp>
      <p:sp>
        <p:nvSpPr>
          <p:cNvPr id="5" name="Espace réservé du pied de page 4">
            <a:extLst>
              <a:ext uri="{FF2B5EF4-FFF2-40B4-BE49-F238E27FC236}">
                <a16:creationId xmlns:a16="http://schemas.microsoft.com/office/drawing/2014/main" id="{E4D7C077-6466-4D5B-A6BB-C3BCE2D1389C}"/>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4184EE2F-4D65-43B1-B556-A4BFD8AB62B9}"/>
              </a:ext>
            </a:extLst>
          </p:cNvPr>
          <p:cNvSpPr>
            <a:spLocks noGrp="1"/>
          </p:cNvSpPr>
          <p:nvPr>
            <p:ph type="sldNum" sz="quarter" idx="12"/>
          </p:nvPr>
        </p:nvSpPr>
        <p:spPr/>
        <p:txBody>
          <a:bodyPr/>
          <a:lstStyle>
            <a:lvl1pPr>
              <a:defRPr/>
            </a:lvl1pPr>
          </a:lstStyle>
          <a:p>
            <a:pPr>
              <a:defRPr/>
            </a:pPr>
            <a:fld id="{C1FBC090-9C88-49F6-A30C-C13E45A4148A}" type="slidenum">
              <a:rPr lang="fr-FR" altLang="fr-FR"/>
              <a:pPr>
                <a:defRPr/>
              </a:pPr>
              <a:t>‹N°›</a:t>
            </a:fld>
            <a:endParaRPr lang="fr-FR" altLang="fr-FR"/>
          </a:p>
        </p:txBody>
      </p:sp>
    </p:spTree>
    <p:extLst>
      <p:ext uri="{BB962C8B-B14F-4D97-AF65-F5344CB8AC3E}">
        <p14:creationId xmlns:p14="http://schemas.microsoft.com/office/powerpoint/2010/main" val="3802347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2112167-E8C3-4F1D-ACB9-80C20C0AF69A}"/>
              </a:ext>
            </a:extLst>
          </p:cNvPr>
          <p:cNvSpPr>
            <a:spLocks noGrp="1"/>
          </p:cNvSpPr>
          <p:nvPr>
            <p:ph type="dt" sz="half" idx="10"/>
          </p:nvPr>
        </p:nvSpPr>
        <p:spPr/>
        <p:txBody>
          <a:bodyPr/>
          <a:lstStyle>
            <a:lvl1pPr>
              <a:defRPr/>
            </a:lvl1pPr>
          </a:lstStyle>
          <a:p>
            <a:pPr>
              <a:defRPr/>
            </a:pPr>
            <a:fld id="{FC0E681D-A696-4309-B587-21855BD7F2FE}" type="datetime1">
              <a:rPr lang="fr-FR"/>
              <a:pPr>
                <a:defRPr/>
              </a:pPr>
              <a:t>18/05/2020</a:t>
            </a:fld>
            <a:endParaRPr lang="fr-FR"/>
          </a:p>
        </p:txBody>
      </p:sp>
      <p:sp>
        <p:nvSpPr>
          <p:cNvPr id="5" name="Espace réservé du pied de page 4">
            <a:extLst>
              <a:ext uri="{FF2B5EF4-FFF2-40B4-BE49-F238E27FC236}">
                <a16:creationId xmlns:a16="http://schemas.microsoft.com/office/drawing/2014/main" id="{0B25FCA9-DA82-4FA8-A02A-DAE59F5A138C}"/>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CEC30AE0-E399-4FA7-867A-AF9DD546D84D}"/>
              </a:ext>
            </a:extLst>
          </p:cNvPr>
          <p:cNvSpPr>
            <a:spLocks noGrp="1"/>
          </p:cNvSpPr>
          <p:nvPr>
            <p:ph type="sldNum" sz="quarter" idx="12"/>
          </p:nvPr>
        </p:nvSpPr>
        <p:spPr/>
        <p:txBody>
          <a:bodyPr/>
          <a:lstStyle>
            <a:lvl1pPr>
              <a:defRPr/>
            </a:lvl1pPr>
          </a:lstStyle>
          <a:p>
            <a:pPr>
              <a:defRPr/>
            </a:pPr>
            <a:fld id="{B8D916E5-9CB5-4D22-8F23-335DB9BE6E04}" type="slidenum">
              <a:rPr lang="fr-FR" altLang="fr-FR"/>
              <a:pPr>
                <a:defRPr/>
              </a:pPr>
              <a:t>‹N°›</a:t>
            </a:fld>
            <a:endParaRPr lang="fr-FR" altLang="fr-FR"/>
          </a:p>
        </p:txBody>
      </p:sp>
    </p:spTree>
    <p:extLst>
      <p:ext uri="{BB962C8B-B14F-4D97-AF65-F5344CB8AC3E}">
        <p14:creationId xmlns:p14="http://schemas.microsoft.com/office/powerpoint/2010/main" val="3449478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E461AC64-9391-41DB-AD20-C3E425C86E76}"/>
              </a:ext>
            </a:extLst>
          </p:cNvPr>
          <p:cNvSpPr>
            <a:spLocks noGrp="1"/>
          </p:cNvSpPr>
          <p:nvPr>
            <p:ph type="dt" sz="half" idx="10"/>
          </p:nvPr>
        </p:nvSpPr>
        <p:spPr/>
        <p:txBody>
          <a:bodyPr/>
          <a:lstStyle>
            <a:lvl1pPr>
              <a:defRPr/>
            </a:lvl1pPr>
          </a:lstStyle>
          <a:p>
            <a:pPr>
              <a:defRPr/>
            </a:pPr>
            <a:fld id="{BCFF1E48-F115-422E-A666-7A539C721583}" type="datetime1">
              <a:rPr lang="fr-FR"/>
              <a:pPr>
                <a:defRPr/>
              </a:pPr>
              <a:t>18/05/2020</a:t>
            </a:fld>
            <a:endParaRPr lang="fr-FR"/>
          </a:p>
        </p:txBody>
      </p:sp>
      <p:sp>
        <p:nvSpPr>
          <p:cNvPr id="6" name="Espace réservé du pied de page 4">
            <a:extLst>
              <a:ext uri="{FF2B5EF4-FFF2-40B4-BE49-F238E27FC236}">
                <a16:creationId xmlns:a16="http://schemas.microsoft.com/office/drawing/2014/main" id="{2A03EB82-29CE-42FB-83DA-0570685F8903}"/>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4E4370E6-432E-4E57-853B-23821CB282E4}"/>
              </a:ext>
            </a:extLst>
          </p:cNvPr>
          <p:cNvSpPr>
            <a:spLocks noGrp="1"/>
          </p:cNvSpPr>
          <p:nvPr>
            <p:ph type="sldNum" sz="quarter" idx="12"/>
          </p:nvPr>
        </p:nvSpPr>
        <p:spPr/>
        <p:txBody>
          <a:bodyPr/>
          <a:lstStyle>
            <a:lvl1pPr>
              <a:defRPr/>
            </a:lvl1pPr>
          </a:lstStyle>
          <a:p>
            <a:pPr>
              <a:defRPr/>
            </a:pPr>
            <a:fld id="{9E71A2E1-BB80-4EDE-8284-472FF0D6CD33}" type="slidenum">
              <a:rPr lang="fr-FR" altLang="fr-FR"/>
              <a:pPr>
                <a:defRPr/>
              </a:pPr>
              <a:t>‹N°›</a:t>
            </a:fld>
            <a:endParaRPr lang="fr-FR" altLang="fr-FR"/>
          </a:p>
        </p:txBody>
      </p:sp>
    </p:spTree>
    <p:extLst>
      <p:ext uri="{BB962C8B-B14F-4D97-AF65-F5344CB8AC3E}">
        <p14:creationId xmlns:p14="http://schemas.microsoft.com/office/powerpoint/2010/main" val="3877380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336B1B9F-0D1F-4D38-9BA5-A53F1AB01BB0}"/>
              </a:ext>
            </a:extLst>
          </p:cNvPr>
          <p:cNvSpPr>
            <a:spLocks noGrp="1"/>
          </p:cNvSpPr>
          <p:nvPr>
            <p:ph type="dt" sz="half" idx="10"/>
          </p:nvPr>
        </p:nvSpPr>
        <p:spPr/>
        <p:txBody>
          <a:bodyPr/>
          <a:lstStyle>
            <a:lvl1pPr>
              <a:defRPr/>
            </a:lvl1pPr>
          </a:lstStyle>
          <a:p>
            <a:pPr>
              <a:defRPr/>
            </a:pPr>
            <a:fld id="{5229EFA6-3B59-49EA-B8A4-07C2006B1050}" type="datetime1">
              <a:rPr lang="fr-FR"/>
              <a:pPr>
                <a:defRPr/>
              </a:pPr>
              <a:t>18/05/2020</a:t>
            </a:fld>
            <a:endParaRPr lang="fr-FR"/>
          </a:p>
        </p:txBody>
      </p:sp>
      <p:sp>
        <p:nvSpPr>
          <p:cNvPr id="8" name="Espace réservé du pied de page 4">
            <a:extLst>
              <a:ext uri="{FF2B5EF4-FFF2-40B4-BE49-F238E27FC236}">
                <a16:creationId xmlns:a16="http://schemas.microsoft.com/office/drawing/2014/main" id="{9FC9F43A-FC4B-4278-812B-44DD583A25D4}"/>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F4EB1EC3-9B74-44B6-84D1-9E1870342786}"/>
              </a:ext>
            </a:extLst>
          </p:cNvPr>
          <p:cNvSpPr>
            <a:spLocks noGrp="1"/>
          </p:cNvSpPr>
          <p:nvPr>
            <p:ph type="sldNum" sz="quarter" idx="12"/>
          </p:nvPr>
        </p:nvSpPr>
        <p:spPr/>
        <p:txBody>
          <a:bodyPr/>
          <a:lstStyle>
            <a:lvl1pPr>
              <a:defRPr/>
            </a:lvl1pPr>
          </a:lstStyle>
          <a:p>
            <a:pPr>
              <a:defRPr/>
            </a:pPr>
            <a:fld id="{9DF56532-9DAC-42B3-83FF-4BEE15224118}" type="slidenum">
              <a:rPr lang="fr-FR" altLang="fr-FR"/>
              <a:pPr>
                <a:defRPr/>
              </a:pPr>
              <a:t>‹N°›</a:t>
            </a:fld>
            <a:endParaRPr lang="fr-FR" altLang="fr-FR"/>
          </a:p>
        </p:txBody>
      </p:sp>
    </p:spTree>
    <p:extLst>
      <p:ext uri="{BB962C8B-B14F-4D97-AF65-F5344CB8AC3E}">
        <p14:creationId xmlns:p14="http://schemas.microsoft.com/office/powerpoint/2010/main" val="964393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3">
            <a:extLst>
              <a:ext uri="{FF2B5EF4-FFF2-40B4-BE49-F238E27FC236}">
                <a16:creationId xmlns:a16="http://schemas.microsoft.com/office/drawing/2014/main" id="{3E5C4C62-CDF7-45E6-BA25-2E0665734670}"/>
              </a:ext>
            </a:extLst>
          </p:cNvPr>
          <p:cNvSpPr>
            <a:spLocks noGrp="1"/>
          </p:cNvSpPr>
          <p:nvPr>
            <p:ph type="dt" sz="half" idx="10"/>
          </p:nvPr>
        </p:nvSpPr>
        <p:spPr/>
        <p:txBody>
          <a:bodyPr/>
          <a:lstStyle>
            <a:lvl1pPr>
              <a:defRPr/>
            </a:lvl1pPr>
          </a:lstStyle>
          <a:p>
            <a:pPr>
              <a:defRPr/>
            </a:pPr>
            <a:fld id="{ED5741C4-88A9-4BBA-9EE2-1A4A59C2EA61}" type="datetime1">
              <a:rPr lang="fr-FR"/>
              <a:pPr>
                <a:defRPr/>
              </a:pPr>
              <a:t>18/05/2020</a:t>
            </a:fld>
            <a:endParaRPr lang="fr-FR"/>
          </a:p>
        </p:txBody>
      </p:sp>
      <p:sp>
        <p:nvSpPr>
          <p:cNvPr id="4" name="Espace réservé du pied de page 4">
            <a:extLst>
              <a:ext uri="{FF2B5EF4-FFF2-40B4-BE49-F238E27FC236}">
                <a16:creationId xmlns:a16="http://schemas.microsoft.com/office/drawing/2014/main" id="{A714952C-E232-4703-A2A7-BD8461605097}"/>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20A24D2F-D16C-4A33-810F-DDC4ABC09AE0}"/>
              </a:ext>
            </a:extLst>
          </p:cNvPr>
          <p:cNvSpPr>
            <a:spLocks noGrp="1"/>
          </p:cNvSpPr>
          <p:nvPr>
            <p:ph type="sldNum" sz="quarter" idx="12"/>
          </p:nvPr>
        </p:nvSpPr>
        <p:spPr/>
        <p:txBody>
          <a:bodyPr/>
          <a:lstStyle>
            <a:lvl1pPr>
              <a:defRPr/>
            </a:lvl1pPr>
          </a:lstStyle>
          <a:p>
            <a:pPr>
              <a:defRPr/>
            </a:pPr>
            <a:fld id="{4925785A-342B-4447-BC41-0D0C9338E64C}" type="slidenum">
              <a:rPr lang="fr-FR" altLang="fr-FR"/>
              <a:pPr>
                <a:defRPr/>
              </a:pPr>
              <a:t>‹N°›</a:t>
            </a:fld>
            <a:endParaRPr lang="fr-FR" altLang="fr-FR"/>
          </a:p>
        </p:txBody>
      </p:sp>
    </p:spTree>
    <p:extLst>
      <p:ext uri="{BB962C8B-B14F-4D97-AF65-F5344CB8AC3E}">
        <p14:creationId xmlns:p14="http://schemas.microsoft.com/office/powerpoint/2010/main" val="299466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1C2E9DB9-93A1-455E-8ADB-3ACC03660DC6}"/>
              </a:ext>
            </a:extLst>
          </p:cNvPr>
          <p:cNvSpPr>
            <a:spLocks noGrp="1"/>
          </p:cNvSpPr>
          <p:nvPr>
            <p:ph type="dt" sz="half" idx="10"/>
          </p:nvPr>
        </p:nvSpPr>
        <p:spPr/>
        <p:txBody>
          <a:bodyPr/>
          <a:lstStyle>
            <a:lvl1pPr>
              <a:defRPr/>
            </a:lvl1pPr>
          </a:lstStyle>
          <a:p>
            <a:pPr>
              <a:defRPr/>
            </a:pPr>
            <a:fld id="{1B04B6D0-0E99-43DD-B8FE-3A4854B078F6}" type="datetime1">
              <a:rPr lang="fr-FR"/>
              <a:pPr>
                <a:defRPr/>
              </a:pPr>
              <a:t>18/05/2020</a:t>
            </a:fld>
            <a:endParaRPr lang="fr-FR"/>
          </a:p>
        </p:txBody>
      </p:sp>
      <p:sp>
        <p:nvSpPr>
          <p:cNvPr id="3" name="Espace réservé du pied de page 4">
            <a:extLst>
              <a:ext uri="{FF2B5EF4-FFF2-40B4-BE49-F238E27FC236}">
                <a16:creationId xmlns:a16="http://schemas.microsoft.com/office/drawing/2014/main" id="{2782D1D3-C08F-4C74-98FB-E7CD64998F3E}"/>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50BEA2B0-303C-4886-9B6B-414491848341}"/>
              </a:ext>
            </a:extLst>
          </p:cNvPr>
          <p:cNvSpPr>
            <a:spLocks noGrp="1"/>
          </p:cNvSpPr>
          <p:nvPr>
            <p:ph type="sldNum" sz="quarter" idx="12"/>
          </p:nvPr>
        </p:nvSpPr>
        <p:spPr/>
        <p:txBody>
          <a:bodyPr/>
          <a:lstStyle>
            <a:lvl1pPr>
              <a:defRPr/>
            </a:lvl1pPr>
          </a:lstStyle>
          <a:p>
            <a:pPr>
              <a:defRPr/>
            </a:pPr>
            <a:fld id="{8DEA1BC7-4F4F-4C08-B465-E925AB2C6FEE}" type="slidenum">
              <a:rPr lang="fr-FR" altLang="fr-FR"/>
              <a:pPr>
                <a:defRPr/>
              </a:pPr>
              <a:t>‹N°›</a:t>
            </a:fld>
            <a:endParaRPr lang="fr-FR" altLang="fr-FR"/>
          </a:p>
        </p:txBody>
      </p:sp>
    </p:spTree>
    <p:extLst>
      <p:ext uri="{BB962C8B-B14F-4D97-AF65-F5344CB8AC3E}">
        <p14:creationId xmlns:p14="http://schemas.microsoft.com/office/powerpoint/2010/main" val="4045835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92A432C5-61B4-411E-87DB-9FF6DAC7751B}"/>
              </a:ext>
            </a:extLst>
          </p:cNvPr>
          <p:cNvSpPr>
            <a:spLocks noGrp="1"/>
          </p:cNvSpPr>
          <p:nvPr>
            <p:ph type="dt" sz="half" idx="10"/>
          </p:nvPr>
        </p:nvSpPr>
        <p:spPr/>
        <p:txBody>
          <a:bodyPr/>
          <a:lstStyle>
            <a:lvl1pPr>
              <a:defRPr/>
            </a:lvl1pPr>
          </a:lstStyle>
          <a:p>
            <a:pPr>
              <a:defRPr/>
            </a:pPr>
            <a:fld id="{49E81197-6EC3-4392-9B5E-3376129F0789}" type="datetime1">
              <a:rPr lang="fr-FR"/>
              <a:pPr>
                <a:defRPr/>
              </a:pPr>
              <a:t>18/05/2020</a:t>
            </a:fld>
            <a:endParaRPr lang="fr-FR"/>
          </a:p>
        </p:txBody>
      </p:sp>
      <p:sp>
        <p:nvSpPr>
          <p:cNvPr id="6" name="Espace réservé du pied de page 4">
            <a:extLst>
              <a:ext uri="{FF2B5EF4-FFF2-40B4-BE49-F238E27FC236}">
                <a16:creationId xmlns:a16="http://schemas.microsoft.com/office/drawing/2014/main" id="{E233E0D7-326D-4DAF-A235-9A7954D79F91}"/>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3C446B8A-67EF-42B9-AFBB-C7EDA22BCA2D}"/>
              </a:ext>
            </a:extLst>
          </p:cNvPr>
          <p:cNvSpPr>
            <a:spLocks noGrp="1"/>
          </p:cNvSpPr>
          <p:nvPr>
            <p:ph type="sldNum" sz="quarter" idx="12"/>
          </p:nvPr>
        </p:nvSpPr>
        <p:spPr/>
        <p:txBody>
          <a:bodyPr/>
          <a:lstStyle>
            <a:lvl1pPr>
              <a:defRPr/>
            </a:lvl1pPr>
          </a:lstStyle>
          <a:p>
            <a:pPr>
              <a:defRPr/>
            </a:pPr>
            <a:fld id="{347A604E-F0DB-4676-8650-79C26DC015E0}" type="slidenum">
              <a:rPr lang="fr-FR" altLang="fr-FR"/>
              <a:pPr>
                <a:defRPr/>
              </a:pPr>
              <a:t>‹N°›</a:t>
            </a:fld>
            <a:endParaRPr lang="fr-FR" altLang="fr-FR"/>
          </a:p>
        </p:txBody>
      </p:sp>
    </p:spTree>
    <p:extLst>
      <p:ext uri="{BB962C8B-B14F-4D97-AF65-F5344CB8AC3E}">
        <p14:creationId xmlns:p14="http://schemas.microsoft.com/office/powerpoint/2010/main" val="2634859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68F3806-8D8E-49D5-9B43-FD8EFAA2D435}"/>
              </a:ext>
            </a:extLst>
          </p:cNvPr>
          <p:cNvSpPr>
            <a:spLocks noGrp="1"/>
          </p:cNvSpPr>
          <p:nvPr>
            <p:ph type="dt" sz="half" idx="10"/>
          </p:nvPr>
        </p:nvSpPr>
        <p:spPr/>
        <p:txBody>
          <a:bodyPr/>
          <a:lstStyle>
            <a:lvl1pPr>
              <a:defRPr/>
            </a:lvl1pPr>
          </a:lstStyle>
          <a:p>
            <a:pPr>
              <a:defRPr/>
            </a:pPr>
            <a:fld id="{2AEB0A89-F5FA-43BD-9C6D-1D29E4EDE0B0}" type="datetime1">
              <a:rPr lang="fr-FR"/>
              <a:pPr>
                <a:defRPr/>
              </a:pPr>
              <a:t>18/05/2020</a:t>
            </a:fld>
            <a:endParaRPr lang="fr-FR"/>
          </a:p>
        </p:txBody>
      </p:sp>
      <p:sp>
        <p:nvSpPr>
          <p:cNvPr id="5" name="Espace réservé du pied de page 4">
            <a:extLst>
              <a:ext uri="{FF2B5EF4-FFF2-40B4-BE49-F238E27FC236}">
                <a16:creationId xmlns:a16="http://schemas.microsoft.com/office/drawing/2014/main" id="{4112CC2A-95F0-4EA2-B23E-8D141C96ABCE}"/>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F9BC5AC6-E344-4B0F-B68E-97EB51380F6E}"/>
              </a:ext>
            </a:extLst>
          </p:cNvPr>
          <p:cNvSpPr>
            <a:spLocks noGrp="1"/>
          </p:cNvSpPr>
          <p:nvPr>
            <p:ph type="sldNum" sz="quarter" idx="12"/>
          </p:nvPr>
        </p:nvSpPr>
        <p:spPr/>
        <p:txBody>
          <a:bodyPr/>
          <a:lstStyle>
            <a:lvl1pPr>
              <a:defRPr/>
            </a:lvl1pPr>
          </a:lstStyle>
          <a:p>
            <a:pPr>
              <a:defRPr/>
            </a:pPr>
            <a:fld id="{59EC40C7-4F03-459A-BBDA-FDCC75899BD5}" type="slidenum">
              <a:rPr lang="fr-FR" altLang="fr-FR"/>
              <a:pPr>
                <a:defRPr/>
              </a:pPr>
              <a:t>‹N°›</a:t>
            </a:fld>
            <a:endParaRPr lang="fr-FR" altLang="fr-FR"/>
          </a:p>
        </p:txBody>
      </p:sp>
    </p:spTree>
    <p:extLst>
      <p:ext uri="{BB962C8B-B14F-4D97-AF65-F5344CB8AC3E}">
        <p14:creationId xmlns:p14="http://schemas.microsoft.com/office/powerpoint/2010/main" val="122917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DE2FE01E-1986-4618-A487-48B8C3701555}"/>
              </a:ext>
            </a:extLst>
          </p:cNvPr>
          <p:cNvSpPr>
            <a:spLocks noGrp="1"/>
          </p:cNvSpPr>
          <p:nvPr>
            <p:ph type="dt" sz="half" idx="10"/>
          </p:nvPr>
        </p:nvSpPr>
        <p:spPr/>
        <p:txBody>
          <a:bodyPr/>
          <a:lstStyle>
            <a:lvl1pPr>
              <a:defRPr/>
            </a:lvl1pPr>
          </a:lstStyle>
          <a:p>
            <a:pPr>
              <a:defRPr/>
            </a:pPr>
            <a:fld id="{FB303CA0-E7A1-4B32-B2A0-93861A3BEF06}" type="datetime1">
              <a:rPr lang="fr-FR"/>
              <a:pPr>
                <a:defRPr/>
              </a:pPr>
              <a:t>18/05/2020</a:t>
            </a:fld>
            <a:endParaRPr lang="fr-FR"/>
          </a:p>
        </p:txBody>
      </p:sp>
      <p:sp>
        <p:nvSpPr>
          <p:cNvPr id="6" name="Espace réservé du pied de page 4">
            <a:extLst>
              <a:ext uri="{FF2B5EF4-FFF2-40B4-BE49-F238E27FC236}">
                <a16:creationId xmlns:a16="http://schemas.microsoft.com/office/drawing/2014/main" id="{8CADAA5E-8A10-4690-8C80-17BE0E2CE12C}"/>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FEB923F4-3131-4A87-8088-433B666F1C47}"/>
              </a:ext>
            </a:extLst>
          </p:cNvPr>
          <p:cNvSpPr>
            <a:spLocks noGrp="1"/>
          </p:cNvSpPr>
          <p:nvPr>
            <p:ph type="sldNum" sz="quarter" idx="12"/>
          </p:nvPr>
        </p:nvSpPr>
        <p:spPr/>
        <p:txBody>
          <a:bodyPr/>
          <a:lstStyle>
            <a:lvl1pPr>
              <a:defRPr/>
            </a:lvl1pPr>
          </a:lstStyle>
          <a:p>
            <a:pPr>
              <a:defRPr/>
            </a:pPr>
            <a:fld id="{E5CA3CAA-BF03-4A4F-B132-88583D9F3172}" type="slidenum">
              <a:rPr lang="fr-FR" altLang="fr-FR"/>
              <a:pPr>
                <a:defRPr/>
              </a:pPr>
              <a:t>‹N°›</a:t>
            </a:fld>
            <a:endParaRPr lang="fr-FR" altLang="fr-FR"/>
          </a:p>
        </p:txBody>
      </p:sp>
    </p:spTree>
    <p:extLst>
      <p:ext uri="{BB962C8B-B14F-4D97-AF65-F5344CB8AC3E}">
        <p14:creationId xmlns:p14="http://schemas.microsoft.com/office/powerpoint/2010/main" val="3421686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45705BC-E9CF-4120-AA61-2D833EDBF3BC}"/>
              </a:ext>
            </a:extLst>
          </p:cNvPr>
          <p:cNvSpPr>
            <a:spLocks noGrp="1"/>
          </p:cNvSpPr>
          <p:nvPr>
            <p:ph type="dt" sz="half" idx="10"/>
          </p:nvPr>
        </p:nvSpPr>
        <p:spPr/>
        <p:txBody>
          <a:bodyPr/>
          <a:lstStyle>
            <a:lvl1pPr>
              <a:defRPr/>
            </a:lvl1pPr>
          </a:lstStyle>
          <a:p>
            <a:pPr>
              <a:defRPr/>
            </a:pPr>
            <a:fld id="{4A632A77-ED6D-45AB-90AF-C03369D7F191}" type="datetime1">
              <a:rPr lang="fr-FR"/>
              <a:pPr>
                <a:defRPr/>
              </a:pPr>
              <a:t>18/05/2020</a:t>
            </a:fld>
            <a:endParaRPr lang="fr-FR"/>
          </a:p>
        </p:txBody>
      </p:sp>
      <p:sp>
        <p:nvSpPr>
          <p:cNvPr id="5" name="Espace réservé du pied de page 4">
            <a:extLst>
              <a:ext uri="{FF2B5EF4-FFF2-40B4-BE49-F238E27FC236}">
                <a16:creationId xmlns:a16="http://schemas.microsoft.com/office/drawing/2014/main" id="{F3D70450-F6C4-4F9A-8950-616B122D43F9}"/>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ED25F83A-228E-4B5D-BFFF-EDFE3000A3D5}"/>
              </a:ext>
            </a:extLst>
          </p:cNvPr>
          <p:cNvSpPr>
            <a:spLocks noGrp="1"/>
          </p:cNvSpPr>
          <p:nvPr>
            <p:ph type="sldNum" sz="quarter" idx="12"/>
          </p:nvPr>
        </p:nvSpPr>
        <p:spPr/>
        <p:txBody>
          <a:bodyPr/>
          <a:lstStyle>
            <a:lvl1pPr>
              <a:defRPr/>
            </a:lvl1pPr>
          </a:lstStyle>
          <a:p>
            <a:pPr>
              <a:defRPr/>
            </a:pPr>
            <a:fld id="{21D12F96-F68E-4BE3-B5BB-0B2DBA6B1A74}" type="slidenum">
              <a:rPr lang="fr-FR" altLang="fr-FR"/>
              <a:pPr>
                <a:defRPr/>
              </a:pPr>
              <a:t>‹N°›</a:t>
            </a:fld>
            <a:endParaRPr lang="fr-FR" altLang="fr-FR"/>
          </a:p>
        </p:txBody>
      </p:sp>
    </p:spTree>
    <p:extLst>
      <p:ext uri="{BB962C8B-B14F-4D97-AF65-F5344CB8AC3E}">
        <p14:creationId xmlns:p14="http://schemas.microsoft.com/office/powerpoint/2010/main" val="22433860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7848873-CC01-42E4-AA2C-5F8692F98DB0}"/>
              </a:ext>
            </a:extLst>
          </p:cNvPr>
          <p:cNvSpPr>
            <a:spLocks noGrp="1"/>
          </p:cNvSpPr>
          <p:nvPr>
            <p:ph type="dt" sz="half" idx="10"/>
          </p:nvPr>
        </p:nvSpPr>
        <p:spPr/>
        <p:txBody>
          <a:bodyPr/>
          <a:lstStyle>
            <a:lvl1pPr>
              <a:defRPr/>
            </a:lvl1pPr>
          </a:lstStyle>
          <a:p>
            <a:pPr>
              <a:defRPr/>
            </a:pPr>
            <a:fld id="{A316DBE0-D428-4D0A-9591-B9025A5AFA2D}" type="datetime1">
              <a:rPr lang="fr-FR"/>
              <a:pPr>
                <a:defRPr/>
              </a:pPr>
              <a:t>18/05/2020</a:t>
            </a:fld>
            <a:endParaRPr lang="fr-FR"/>
          </a:p>
        </p:txBody>
      </p:sp>
      <p:sp>
        <p:nvSpPr>
          <p:cNvPr id="5" name="Espace réservé du pied de page 4">
            <a:extLst>
              <a:ext uri="{FF2B5EF4-FFF2-40B4-BE49-F238E27FC236}">
                <a16:creationId xmlns:a16="http://schemas.microsoft.com/office/drawing/2014/main" id="{2BF83D1E-20F1-4701-A53B-AC0F8B627DC7}"/>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61810ECE-1BC8-49E2-8200-3A6A92EAE4B0}"/>
              </a:ext>
            </a:extLst>
          </p:cNvPr>
          <p:cNvSpPr>
            <a:spLocks noGrp="1"/>
          </p:cNvSpPr>
          <p:nvPr>
            <p:ph type="sldNum" sz="quarter" idx="12"/>
          </p:nvPr>
        </p:nvSpPr>
        <p:spPr/>
        <p:txBody>
          <a:bodyPr/>
          <a:lstStyle>
            <a:lvl1pPr>
              <a:defRPr/>
            </a:lvl1pPr>
          </a:lstStyle>
          <a:p>
            <a:pPr>
              <a:defRPr/>
            </a:pPr>
            <a:fld id="{36D926E2-1B64-4BB3-93F4-96A58DD7BE40}" type="slidenum">
              <a:rPr lang="fr-FR" altLang="fr-FR"/>
              <a:pPr>
                <a:defRPr/>
              </a:pPr>
              <a:t>‹N°›</a:t>
            </a:fld>
            <a:endParaRPr lang="fr-FR" altLang="fr-FR"/>
          </a:p>
        </p:txBody>
      </p:sp>
    </p:spTree>
    <p:extLst>
      <p:ext uri="{BB962C8B-B14F-4D97-AF65-F5344CB8AC3E}">
        <p14:creationId xmlns:p14="http://schemas.microsoft.com/office/powerpoint/2010/main" val="1516891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AE136F5-0B16-4723-812B-AF785958A09E}"/>
              </a:ext>
            </a:extLst>
          </p:cNvPr>
          <p:cNvSpPr>
            <a:spLocks noGrp="1"/>
          </p:cNvSpPr>
          <p:nvPr>
            <p:ph type="dt" sz="half" idx="10"/>
          </p:nvPr>
        </p:nvSpPr>
        <p:spPr/>
        <p:txBody>
          <a:bodyPr/>
          <a:lstStyle>
            <a:lvl1pPr>
              <a:defRPr/>
            </a:lvl1pPr>
          </a:lstStyle>
          <a:p>
            <a:pPr>
              <a:defRPr/>
            </a:pPr>
            <a:fld id="{601C4748-9713-4F2E-AA22-D14839ED5980}" type="datetime1">
              <a:rPr lang="fr-FR"/>
              <a:pPr>
                <a:defRPr/>
              </a:pPr>
              <a:t>18/05/2020</a:t>
            </a:fld>
            <a:endParaRPr lang="fr-FR"/>
          </a:p>
        </p:txBody>
      </p:sp>
      <p:sp>
        <p:nvSpPr>
          <p:cNvPr id="5" name="Espace réservé du pied de page 4">
            <a:extLst>
              <a:ext uri="{FF2B5EF4-FFF2-40B4-BE49-F238E27FC236}">
                <a16:creationId xmlns:a16="http://schemas.microsoft.com/office/drawing/2014/main" id="{5C215012-391C-4524-BCAC-2F0EFE72683D}"/>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58D1E663-F968-4082-B0B2-D52F1E2B2D79}"/>
              </a:ext>
            </a:extLst>
          </p:cNvPr>
          <p:cNvSpPr>
            <a:spLocks noGrp="1"/>
          </p:cNvSpPr>
          <p:nvPr>
            <p:ph type="sldNum" sz="quarter" idx="12"/>
          </p:nvPr>
        </p:nvSpPr>
        <p:spPr/>
        <p:txBody>
          <a:bodyPr/>
          <a:lstStyle>
            <a:lvl1pPr>
              <a:defRPr/>
            </a:lvl1pPr>
          </a:lstStyle>
          <a:p>
            <a:pPr>
              <a:defRPr/>
            </a:pPr>
            <a:fld id="{41D7BA02-8827-43BD-AB4E-1446525CED4B}" type="slidenum">
              <a:rPr lang="fr-FR" altLang="fr-FR"/>
              <a:pPr>
                <a:defRPr/>
              </a:pPr>
              <a:t>‹N°›</a:t>
            </a:fld>
            <a:endParaRPr lang="fr-FR" altLang="fr-FR"/>
          </a:p>
        </p:txBody>
      </p:sp>
    </p:spTree>
    <p:extLst>
      <p:ext uri="{BB962C8B-B14F-4D97-AF65-F5344CB8AC3E}">
        <p14:creationId xmlns:p14="http://schemas.microsoft.com/office/powerpoint/2010/main" val="3291927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B23231AC-538B-411F-8A54-78E990E58C85}"/>
              </a:ext>
            </a:extLst>
          </p:cNvPr>
          <p:cNvSpPr>
            <a:spLocks noGrp="1"/>
          </p:cNvSpPr>
          <p:nvPr>
            <p:ph type="dt" sz="half" idx="10"/>
          </p:nvPr>
        </p:nvSpPr>
        <p:spPr/>
        <p:txBody>
          <a:bodyPr/>
          <a:lstStyle>
            <a:lvl1pPr>
              <a:defRPr/>
            </a:lvl1pPr>
          </a:lstStyle>
          <a:p>
            <a:pPr>
              <a:defRPr/>
            </a:pPr>
            <a:fld id="{6D7300B9-A161-46F4-9E33-2236B0BA55CE}" type="datetime1">
              <a:rPr lang="fr-FR"/>
              <a:pPr>
                <a:defRPr/>
              </a:pPr>
              <a:t>18/05/2020</a:t>
            </a:fld>
            <a:endParaRPr lang="fr-FR"/>
          </a:p>
        </p:txBody>
      </p:sp>
      <p:sp>
        <p:nvSpPr>
          <p:cNvPr id="6" name="Espace réservé du pied de page 4">
            <a:extLst>
              <a:ext uri="{FF2B5EF4-FFF2-40B4-BE49-F238E27FC236}">
                <a16:creationId xmlns:a16="http://schemas.microsoft.com/office/drawing/2014/main" id="{51DFF9AD-5FC6-4270-BD64-35F5542619D6}"/>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5B281E90-D745-4E95-A9A3-F523FAA14D6B}"/>
              </a:ext>
            </a:extLst>
          </p:cNvPr>
          <p:cNvSpPr>
            <a:spLocks noGrp="1"/>
          </p:cNvSpPr>
          <p:nvPr>
            <p:ph type="sldNum" sz="quarter" idx="12"/>
          </p:nvPr>
        </p:nvSpPr>
        <p:spPr/>
        <p:txBody>
          <a:bodyPr/>
          <a:lstStyle>
            <a:lvl1pPr>
              <a:defRPr/>
            </a:lvl1pPr>
          </a:lstStyle>
          <a:p>
            <a:pPr>
              <a:defRPr/>
            </a:pPr>
            <a:fld id="{F032ADB3-D1DC-4F3C-A9C7-12966F3D44B3}" type="slidenum">
              <a:rPr lang="fr-FR" altLang="fr-FR"/>
              <a:pPr>
                <a:defRPr/>
              </a:pPr>
              <a:t>‹N°›</a:t>
            </a:fld>
            <a:endParaRPr lang="fr-FR" altLang="fr-FR"/>
          </a:p>
        </p:txBody>
      </p:sp>
    </p:spTree>
    <p:extLst>
      <p:ext uri="{BB962C8B-B14F-4D97-AF65-F5344CB8AC3E}">
        <p14:creationId xmlns:p14="http://schemas.microsoft.com/office/powerpoint/2010/main" val="1116403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564A860E-8A59-400E-9566-E6BDB1093032}"/>
              </a:ext>
            </a:extLst>
          </p:cNvPr>
          <p:cNvSpPr>
            <a:spLocks noGrp="1"/>
          </p:cNvSpPr>
          <p:nvPr>
            <p:ph type="dt" sz="half" idx="10"/>
          </p:nvPr>
        </p:nvSpPr>
        <p:spPr/>
        <p:txBody>
          <a:bodyPr/>
          <a:lstStyle>
            <a:lvl1pPr>
              <a:defRPr/>
            </a:lvl1pPr>
          </a:lstStyle>
          <a:p>
            <a:pPr>
              <a:defRPr/>
            </a:pPr>
            <a:fld id="{A85FFEEA-E6A4-4237-9FF8-696647155162}" type="datetime1">
              <a:rPr lang="fr-FR"/>
              <a:pPr>
                <a:defRPr/>
              </a:pPr>
              <a:t>18/05/2020</a:t>
            </a:fld>
            <a:endParaRPr lang="fr-FR"/>
          </a:p>
        </p:txBody>
      </p:sp>
      <p:sp>
        <p:nvSpPr>
          <p:cNvPr id="8" name="Espace réservé du pied de page 4">
            <a:extLst>
              <a:ext uri="{FF2B5EF4-FFF2-40B4-BE49-F238E27FC236}">
                <a16:creationId xmlns:a16="http://schemas.microsoft.com/office/drawing/2014/main" id="{0CE8E600-95AB-4D7D-B322-801B17077955}"/>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6EC250E0-3DC4-4E6C-BE27-7732C4DD9361}"/>
              </a:ext>
            </a:extLst>
          </p:cNvPr>
          <p:cNvSpPr>
            <a:spLocks noGrp="1"/>
          </p:cNvSpPr>
          <p:nvPr>
            <p:ph type="sldNum" sz="quarter" idx="12"/>
          </p:nvPr>
        </p:nvSpPr>
        <p:spPr/>
        <p:txBody>
          <a:bodyPr/>
          <a:lstStyle>
            <a:lvl1pPr>
              <a:defRPr/>
            </a:lvl1pPr>
          </a:lstStyle>
          <a:p>
            <a:pPr>
              <a:defRPr/>
            </a:pPr>
            <a:fld id="{B977B77C-6F52-42E8-9A61-59A0B8EA0CBA}" type="slidenum">
              <a:rPr lang="fr-FR" altLang="fr-FR"/>
              <a:pPr>
                <a:defRPr/>
              </a:pPr>
              <a:t>‹N°›</a:t>
            </a:fld>
            <a:endParaRPr lang="fr-FR" altLang="fr-FR"/>
          </a:p>
        </p:txBody>
      </p:sp>
    </p:spTree>
    <p:extLst>
      <p:ext uri="{BB962C8B-B14F-4D97-AF65-F5344CB8AC3E}">
        <p14:creationId xmlns:p14="http://schemas.microsoft.com/office/powerpoint/2010/main" val="1011849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3">
            <a:extLst>
              <a:ext uri="{FF2B5EF4-FFF2-40B4-BE49-F238E27FC236}">
                <a16:creationId xmlns:a16="http://schemas.microsoft.com/office/drawing/2014/main" id="{5452AA83-23C5-410A-B85A-9F0441DA4F61}"/>
              </a:ext>
            </a:extLst>
          </p:cNvPr>
          <p:cNvSpPr>
            <a:spLocks noGrp="1"/>
          </p:cNvSpPr>
          <p:nvPr>
            <p:ph type="dt" sz="half" idx="10"/>
          </p:nvPr>
        </p:nvSpPr>
        <p:spPr/>
        <p:txBody>
          <a:bodyPr/>
          <a:lstStyle>
            <a:lvl1pPr>
              <a:defRPr/>
            </a:lvl1pPr>
          </a:lstStyle>
          <a:p>
            <a:pPr>
              <a:defRPr/>
            </a:pPr>
            <a:fld id="{8428A2B7-CEA1-4DCE-8483-3B9179660F1B}" type="datetime1">
              <a:rPr lang="fr-FR"/>
              <a:pPr>
                <a:defRPr/>
              </a:pPr>
              <a:t>18/05/2020</a:t>
            </a:fld>
            <a:endParaRPr lang="fr-FR"/>
          </a:p>
        </p:txBody>
      </p:sp>
      <p:sp>
        <p:nvSpPr>
          <p:cNvPr id="4" name="Espace réservé du pied de page 4">
            <a:extLst>
              <a:ext uri="{FF2B5EF4-FFF2-40B4-BE49-F238E27FC236}">
                <a16:creationId xmlns:a16="http://schemas.microsoft.com/office/drawing/2014/main" id="{F197E3EF-CE96-49DC-87E6-190D5B2CF90C}"/>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70588625-24C9-483F-82EE-3DBC3F5A1BC3}"/>
              </a:ext>
            </a:extLst>
          </p:cNvPr>
          <p:cNvSpPr>
            <a:spLocks noGrp="1"/>
          </p:cNvSpPr>
          <p:nvPr>
            <p:ph type="sldNum" sz="quarter" idx="12"/>
          </p:nvPr>
        </p:nvSpPr>
        <p:spPr/>
        <p:txBody>
          <a:bodyPr/>
          <a:lstStyle>
            <a:lvl1pPr>
              <a:defRPr/>
            </a:lvl1pPr>
          </a:lstStyle>
          <a:p>
            <a:pPr>
              <a:defRPr/>
            </a:pPr>
            <a:fld id="{4FC71F49-84D3-4084-9F06-D7EFFD91C1AD}" type="slidenum">
              <a:rPr lang="fr-FR" altLang="fr-FR"/>
              <a:pPr>
                <a:defRPr/>
              </a:pPr>
              <a:t>‹N°›</a:t>
            </a:fld>
            <a:endParaRPr lang="fr-FR" altLang="fr-FR"/>
          </a:p>
        </p:txBody>
      </p:sp>
    </p:spTree>
    <p:extLst>
      <p:ext uri="{BB962C8B-B14F-4D97-AF65-F5344CB8AC3E}">
        <p14:creationId xmlns:p14="http://schemas.microsoft.com/office/powerpoint/2010/main" val="1464314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C6D9BFEC-2EC8-4CB4-A0FA-43EF8386D716}"/>
              </a:ext>
            </a:extLst>
          </p:cNvPr>
          <p:cNvSpPr>
            <a:spLocks noGrp="1"/>
          </p:cNvSpPr>
          <p:nvPr>
            <p:ph type="dt" sz="half" idx="10"/>
          </p:nvPr>
        </p:nvSpPr>
        <p:spPr/>
        <p:txBody>
          <a:bodyPr/>
          <a:lstStyle>
            <a:lvl1pPr>
              <a:defRPr/>
            </a:lvl1pPr>
          </a:lstStyle>
          <a:p>
            <a:pPr>
              <a:defRPr/>
            </a:pPr>
            <a:fld id="{582771DA-D54A-4E40-80F5-6468276239CA}" type="datetime1">
              <a:rPr lang="fr-FR"/>
              <a:pPr>
                <a:defRPr/>
              </a:pPr>
              <a:t>18/05/2020</a:t>
            </a:fld>
            <a:endParaRPr lang="fr-FR"/>
          </a:p>
        </p:txBody>
      </p:sp>
      <p:sp>
        <p:nvSpPr>
          <p:cNvPr id="3" name="Espace réservé du pied de page 4">
            <a:extLst>
              <a:ext uri="{FF2B5EF4-FFF2-40B4-BE49-F238E27FC236}">
                <a16:creationId xmlns:a16="http://schemas.microsoft.com/office/drawing/2014/main" id="{B17E2161-28CC-4481-B40A-961C2E372F56}"/>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14CBB7A4-ABA2-42A1-897F-CDDBF61C09A5}"/>
              </a:ext>
            </a:extLst>
          </p:cNvPr>
          <p:cNvSpPr>
            <a:spLocks noGrp="1"/>
          </p:cNvSpPr>
          <p:nvPr>
            <p:ph type="sldNum" sz="quarter" idx="12"/>
          </p:nvPr>
        </p:nvSpPr>
        <p:spPr/>
        <p:txBody>
          <a:bodyPr/>
          <a:lstStyle>
            <a:lvl1pPr>
              <a:defRPr/>
            </a:lvl1pPr>
          </a:lstStyle>
          <a:p>
            <a:pPr>
              <a:defRPr/>
            </a:pPr>
            <a:fld id="{1F81ADED-7D9C-4C28-A87A-85D7FF1E0FAB}" type="slidenum">
              <a:rPr lang="fr-FR" altLang="fr-FR"/>
              <a:pPr>
                <a:defRPr/>
              </a:pPr>
              <a:t>‹N°›</a:t>
            </a:fld>
            <a:endParaRPr lang="fr-FR" altLang="fr-FR"/>
          </a:p>
        </p:txBody>
      </p:sp>
    </p:spTree>
    <p:extLst>
      <p:ext uri="{BB962C8B-B14F-4D97-AF65-F5344CB8AC3E}">
        <p14:creationId xmlns:p14="http://schemas.microsoft.com/office/powerpoint/2010/main" val="2041173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963D94C5-2192-4147-A08B-9B925312B05D}"/>
              </a:ext>
            </a:extLst>
          </p:cNvPr>
          <p:cNvSpPr>
            <a:spLocks noGrp="1"/>
          </p:cNvSpPr>
          <p:nvPr>
            <p:ph type="dt" sz="half" idx="10"/>
          </p:nvPr>
        </p:nvSpPr>
        <p:spPr/>
        <p:txBody>
          <a:bodyPr/>
          <a:lstStyle>
            <a:lvl1pPr>
              <a:defRPr/>
            </a:lvl1pPr>
          </a:lstStyle>
          <a:p>
            <a:pPr>
              <a:defRPr/>
            </a:pPr>
            <a:fld id="{E08AD3DA-0B9B-4282-A627-552AAB5DCA29}" type="datetime1">
              <a:rPr lang="fr-FR"/>
              <a:pPr>
                <a:defRPr/>
              </a:pPr>
              <a:t>18/05/2020</a:t>
            </a:fld>
            <a:endParaRPr lang="fr-FR"/>
          </a:p>
        </p:txBody>
      </p:sp>
      <p:sp>
        <p:nvSpPr>
          <p:cNvPr id="6" name="Espace réservé du pied de page 4">
            <a:extLst>
              <a:ext uri="{FF2B5EF4-FFF2-40B4-BE49-F238E27FC236}">
                <a16:creationId xmlns:a16="http://schemas.microsoft.com/office/drawing/2014/main" id="{3A22F1BA-E29B-43C5-BABA-886DB059924C}"/>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77608933-3015-4E19-A35B-1960188D2C2D}"/>
              </a:ext>
            </a:extLst>
          </p:cNvPr>
          <p:cNvSpPr>
            <a:spLocks noGrp="1"/>
          </p:cNvSpPr>
          <p:nvPr>
            <p:ph type="sldNum" sz="quarter" idx="12"/>
          </p:nvPr>
        </p:nvSpPr>
        <p:spPr/>
        <p:txBody>
          <a:bodyPr/>
          <a:lstStyle>
            <a:lvl1pPr>
              <a:defRPr/>
            </a:lvl1pPr>
          </a:lstStyle>
          <a:p>
            <a:pPr>
              <a:defRPr/>
            </a:pPr>
            <a:fld id="{93A1F59F-D124-4A48-9D51-2A481BBBF823}" type="slidenum">
              <a:rPr lang="fr-FR" altLang="fr-FR"/>
              <a:pPr>
                <a:defRPr/>
              </a:pPr>
              <a:t>‹N°›</a:t>
            </a:fld>
            <a:endParaRPr lang="fr-FR" altLang="fr-FR"/>
          </a:p>
        </p:txBody>
      </p:sp>
    </p:spTree>
    <p:extLst>
      <p:ext uri="{BB962C8B-B14F-4D97-AF65-F5344CB8AC3E}">
        <p14:creationId xmlns:p14="http://schemas.microsoft.com/office/powerpoint/2010/main" val="3462364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ED3C672C-AFC4-4CFE-9514-43C7298331C6}"/>
              </a:ext>
            </a:extLst>
          </p:cNvPr>
          <p:cNvSpPr>
            <a:spLocks noGrp="1"/>
          </p:cNvSpPr>
          <p:nvPr>
            <p:ph type="dt" sz="half" idx="10"/>
          </p:nvPr>
        </p:nvSpPr>
        <p:spPr/>
        <p:txBody>
          <a:bodyPr/>
          <a:lstStyle>
            <a:lvl1pPr>
              <a:defRPr/>
            </a:lvl1pPr>
          </a:lstStyle>
          <a:p>
            <a:pPr>
              <a:defRPr/>
            </a:pPr>
            <a:fld id="{DF04879F-1571-4EB9-8AB3-F73BAD8BA2C3}" type="datetime1">
              <a:rPr lang="fr-FR"/>
              <a:pPr>
                <a:defRPr/>
              </a:pPr>
              <a:t>18/05/2020</a:t>
            </a:fld>
            <a:endParaRPr lang="fr-FR"/>
          </a:p>
        </p:txBody>
      </p:sp>
      <p:sp>
        <p:nvSpPr>
          <p:cNvPr id="6" name="Espace réservé du pied de page 4">
            <a:extLst>
              <a:ext uri="{FF2B5EF4-FFF2-40B4-BE49-F238E27FC236}">
                <a16:creationId xmlns:a16="http://schemas.microsoft.com/office/drawing/2014/main" id="{A25D6965-8C63-4468-93B0-D6518A4190D7}"/>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EB4FA36A-BF2D-42CF-872A-C9638DAB5C7A}"/>
              </a:ext>
            </a:extLst>
          </p:cNvPr>
          <p:cNvSpPr>
            <a:spLocks noGrp="1"/>
          </p:cNvSpPr>
          <p:nvPr>
            <p:ph type="sldNum" sz="quarter" idx="12"/>
          </p:nvPr>
        </p:nvSpPr>
        <p:spPr/>
        <p:txBody>
          <a:bodyPr/>
          <a:lstStyle>
            <a:lvl1pPr>
              <a:defRPr/>
            </a:lvl1pPr>
          </a:lstStyle>
          <a:p>
            <a:pPr>
              <a:defRPr/>
            </a:pPr>
            <a:fld id="{F19564CC-E570-4E26-9AB9-B8C06CB6A9A8}" type="slidenum">
              <a:rPr lang="fr-FR" altLang="fr-FR"/>
              <a:pPr>
                <a:defRPr/>
              </a:pPr>
              <a:t>‹N°›</a:t>
            </a:fld>
            <a:endParaRPr lang="fr-FR" altLang="fr-FR"/>
          </a:p>
        </p:txBody>
      </p:sp>
    </p:spTree>
    <p:extLst>
      <p:ext uri="{BB962C8B-B14F-4D97-AF65-F5344CB8AC3E}">
        <p14:creationId xmlns:p14="http://schemas.microsoft.com/office/powerpoint/2010/main" val="757471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C99EE542-07FC-4CF5-AB56-CD06622E9EC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et modifiez le titre</a:t>
            </a:r>
          </a:p>
        </p:txBody>
      </p:sp>
      <p:sp>
        <p:nvSpPr>
          <p:cNvPr id="1027" name="Espace réservé du texte 2">
            <a:extLst>
              <a:ext uri="{FF2B5EF4-FFF2-40B4-BE49-F238E27FC236}">
                <a16:creationId xmlns:a16="http://schemas.microsoft.com/office/drawing/2014/main" id="{707D1BDA-EE6A-4F04-9F7D-B6EAB439630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E2C953F2-C184-4F0C-8B78-A0B137DFE254}"/>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9B578616-2D61-4BAB-B7B1-41EBDAD71EAC}" type="datetime1">
              <a:rPr lang="fr-FR"/>
              <a:pPr>
                <a:defRPr/>
              </a:pPr>
              <a:t>18/05/2020</a:t>
            </a:fld>
            <a:endParaRPr lang="fr-FR"/>
          </a:p>
        </p:txBody>
      </p:sp>
      <p:sp>
        <p:nvSpPr>
          <p:cNvPr id="5" name="Espace réservé du pied de page 4">
            <a:extLst>
              <a:ext uri="{FF2B5EF4-FFF2-40B4-BE49-F238E27FC236}">
                <a16:creationId xmlns:a16="http://schemas.microsoft.com/office/drawing/2014/main" id="{2BB36DFB-9382-4E62-86C1-A51FB5DFA68C}"/>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fr-FR"/>
          </a:p>
        </p:txBody>
      </p:sp>
      <p:sp>
        <p:nvSpPr>
          <p:cNvPr id="6" name="Espace réservé du numéro de diapositive 5">
            <a:extLst>
              <a:ext uri="{FF2B5EF4-FFF2-40B4-BE49-F238E27FC236}">
                <a16:creationId xmlns:a16="http://schemas.microsoft.com/office/drawing/2014/main" id="{C1BA3676-43D2-4DBA-8CD4-607AF94F8CF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BD6D7A09-686D-440B-B916-C09A7F49711D}" type="slidenum">
              <a:rPr lang="fr-FR" altLang="fr-FR"/>
              <a:pPr>
                <a:defRPr/>
              </a:pPr>
              <a:t>‹N°›</a:t>
            </a:fld>
            <a:endParaRPr lang="fr-FR" altLang="fr-FR"/>
          </a:p>
        </p:txBody>
      </p:sp>
    </p:spTree>
    <p:extLst>
      <p:ext uri="{BB962C8B-B14F-4D97-AF65-F5344CB8AC3E}">
        <p14:creationId xmlns:p14="http://schemas.microsoft.com/office/powerpoint/2010/main" val="23059950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96226D5A-4833-405D-9ECD-04D20132B15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et modifiez le titre</a:t>
            </a:r>
          </a:p>
        </p:txBody>
      </p:sp>
      <p:sp>
        <p:nvSpPr>
          <p:cNvPr id="1027" name="Espace réservé du texte 2">
            <a:extLst>
              <a:ext uri="{FF2B5EF4-FFF2-40B4-BE49-F238E27FC236}">
                <a16:creationId xmlns:a16="http://schemas.microsoft.com/office/drawing/2014/main" id="{D64DF87C-FAAA-4209-91B4-D5156A504B1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8C91722F-18CC-4123-8261-4E02AC7367B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C80293E5-8D85-4CEC-BA7B-50C7F7355FA3}" type="datetime1">
              <a:rPr lang="fr-FR"/>
              <a:pPr>
                <a:defRPr/>
              </a:pPr>
              <a:t>18/05/2020</a:t>
            </a:fld>
            <a:endParaRPr lang="fr-FR"/>
          </a:p>
        </p:txBody>
      </p:sp>
      <p:sp>
        <p:nvSpPr>
          <p:cNvPr id="5" name="Espace réservé du pied de page 4">
            <a:extLst>
              <a:ext uri="{FF2B5EF4-FFF2-40B4-BE49-F238E27FC236}">
                <a16:creationId xmlns:a16="http://schemas.microsoft.com/office/drawing/2014/main" id="{F5FF93A3-3ABE-4322-803F-AF881830A3C7}"/>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fr-FR"/>
          </a:p>
        </p:txBody>
      </p:sp>
      <p:sp>
        <p:nvSpPr>
          <p:cNvPr id="6" name="Espace réservé du numéro de diapositive 5">
            <a:extLst>
              <a:ext uri="{FF2B5EF4-FFF2-40B4-BE49-F238E27FC236}">
                <a16:creationId xmlns:a16="http://schemas.microsoft.com/office/drawing/2014/main" id="{705A61C5-0A9F-45A1-8333-552A5A055F0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A1A03ED4-8B5F-474E-AAAB-B3E7D87EEC78}" type="slidenum">
              <a:rPr lang="fr-FR" altLang="fr-FR"/>
              <a:pPr>
                <a:defRPr/>
              </a:pPr>
              <a:t>‹N°›</a:t>
            </a:fld>
            <a:endParaRPr lang="fr-FR" altLang="fr-FR"/>
          </a:p>
        </p:txBody>
      </p:sp>
    </p:spTree>
    <p:extLst>
      <p:ext uri="{BB962C8B-B14F-4D97-AF65-F5344CB8AC3E}">
        <p14:creationId xmlns:p14="http://schemas.microsoft.com/office/powerpoint/2010/main" val="24406770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hyperlink" Target="https://www.automobile-magazine.fr/toute-l-actualite/article/4190-actualites-porsche-video-porsche-911-generation-991"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s://www.autonews.fr/nouveautes/nouveaute/64779-francfort-2011-porsche-911-type-991/"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turbo.fr/actualite-automobile/salon-francfort-2011-nouvelle-porsche-911-type-991-42471"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ww.porsche.com/pbe-master/fr/newsandevents/news/archive2013/?pool=belgium&amp;id=2013-02-07"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34.jpeg"/></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ideo" Target="https://www.youtube.com/embed/YoF6EXKzD5s?feature=oembed" TargetMode="Externa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www.chedech.com/" TargetMode="External"/><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010" name="Titre 1">
            <a:extLst>
              <a:ext uri="{FF2B5EF4-FFF2-40B4-BE49-F238E27FC236}">
                <a16:creationId xmlns:a16="http://schemas.microsoft.com/office/drawing/2014/main" id="{165ED293-5D56-774C-A828-3720CFC7C240}"/>
              </a:ext>
            </a:extLst>
          </p:cNvPr>
          <p:cNvSpPr txBox="1">
            <a:spLocks/>
          </p:cNvSpPr>
          <p:nvPr/>
        </p:nvSpPr>
        <p:spPr bwMode="auto">
          <a:xfrm>
            <a:off x="377825" y="836613"/>
            <a:ext cx="84963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fr-FR" altLang="fr-FR" sz="28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Les conclusions de l’avocat général M. Manuel Campos Sánchez-Bordona du 6 février 2020</a:t>
            </a:r>
          </a:p>
        </p:txBody>
      </p:sp>
      <p:sp>
        <p:nvSpPr>
          <p:cNvPr id="15363" name="Rectangle 2">
            <a:extLst>
              <a:ext uri="{FF2B5EF4-FFF2-40B4-BE49-F238E27FC236}">
                <a16:creationId xmlns:a16="http://schemas.microsoft.com/office/drawing/2014/main" id="{9F425D65-F597-184F-8DBE-A6933052912C}"/>
              </a:ext>
            </a:extLst>
          </p:cNvPr>
          <p:cNvSpPr>
            <a:spLocks noChangeArrowheads="1"/>
          </p:cNvSpPr>
          <p:nvPr/>
        </p:nvSpPr>
        <p:spPr bwMode="auto">
          <a:xfrm>
            <a:off x="377825" y="1843088"/>
            <a:ext cx="8496300" cy="4586287"/>
          </a:xfrm>
          <a:prstGeom prst="rect">
            <a:avLst/>
          </a:prstGeom>
          <a:noFill/>
          <a:ln>
            <a:noFill/>
          </a:ln>
        </p:spPr>
        <p:txBody>
          <a:bodyPr>
            <a:spAutoFit/>
          </a:bodyPr>
          <a:lstStyle>
            <a:lvl1pPr marL="342900" indent="-342900">
              <a:spcBef>
                <a:spcPct val="20000"/>
              </a:spcBef>
              <a:buFont typeface="Arial" panose="020B0604020202020204" pitchFamily="34" charset="0"/>
              <a:buChar char="•"/>
              <a:tabLst>
                <a:tab pos="3679825"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3679825"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3679825"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Des conclusions programmatiques visant à définir un équilibre ente les DPI :</a:t>
            </a:r>
          </a:p>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endParaRPr kumimoji="0" lang="fr-FR" sz="1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285750" marR="0" lvl="0" indent="-28575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Cumul &amp; équilibre </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 </a:t>
            </a:r>
            <a:r>
              <a:rPr kumimoji="0" lang="fr-FR" sz="20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Le principe du cumul en vigueur ne devrait pas entraîner une protection démesurée du droit d’auteur, qui serait préjudiciable à l’intérêt public </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a:t>
            </a:r>
          </a:p>
          <a:p>
            <a:pPr marL="285750" marR="0" lvl="0" indent="-28575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endPar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285750" marR="0" lvl="0" indent="-28575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L’interprétation de l’arrêt </a:t>
            </a:r>
            <a:r>
              <a:rPr kumimoji="0" lang="fr-FR" sz="2000" b="1"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Cofemel</a:t>
            </a: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p>
          <a:p>
            <a:pPr marL="685800" marR="0" lvl="1" indent="-28575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Le cumul est possible mais doit rester limité</a:t>
            </a:r>
          </a:p>
          <a:p>
            <a:pPr marL="685800" marR="0" lvl="1" indent="-28575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Le rejet du critère de l’esthétique: « </a:t>
            </a:r>
            <a:r>
              <a:rPr kumimoji="0" lang="fr-FR" sz="2000" b="1"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L’un des apports importants de l’arrêt </a:t>
            </a:r>
            <a:r>
              <a:rPr kumimoji="0" lang="fr-FR" sz="2000" b="1" i="1"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Cofemel</a:t>
            </a:r>
            <a:r>
              <a:rPr kumimoji="0" lang="fr-FR" sz="2000" b="1"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est qu’il ne permet pas de lier l’originalité </a:t>
            </a:r>
            <a:r>
              <a:rPr kumimoji="0" lang="fr-FR" sz="20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de la prétendue « œuvre » […] </a:t>
            </a:r>
            <a:r>
              <a:rPr kumimoji="0" lang="fr-FR" sz="2000" b="1"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à ses éléments esthétiques</a:t>
            </a:r>
            <a:r>
              <a:rPr kumimoji="0" lang="fr-FR" sz="20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La Cour a exclu que l’esthétique puisse être invoquée en tant que motif de protection d’un modèle au titre du droit d’auteur </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6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034" name="Titre 1">
            <a:extLst>
              <a:ext uri="{FF2B5EF4-FFF2-40B4-BE49-F238E27FC236}">
                <a16:creationId xmlns:a16="http://schemas.microsoft.com/office/drawing/2014/main" id="{A82CEBEA-E1C5-F840-8C6E-C9B97BCA150C}"/>
              </a:ext>
            </a:extLst>
          </p:cNvPr>
          <p:cNvSpPr txBox="1">
            <a:spLocks/>
          </p:cNvSpPr>
          <p:nvPr/>
        </p:nvSpPr>
        <p:spPr bwMode="auto">
          <a:xfrm>
            <a:off x="350838" y="692150"/>
            <a:ext cx="84963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fr-FR" altLang="fr-FR" sz="28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Proposition de réponse à la 1</a:t>
            </a:r>
            <a:r>
              <a:rPr kumimoji="0" lang="fr-FR" altLang="fr-FR" sz="2800" b="1" i="0" u="none" strike="noStrike" kern="1200" cap="none" spc="0" normalizeH="0" baseline="3000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ère</a:t>
            </a:r>
            <a:r>
              <a:rPr kumimoji="0" lang="fr-FR" altLang="fr-FR" sz="28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 question</a:t>
            </a:r>
          </a:p>
        </p:txBody>
      </p:sp>
      <p:sp>
        <p:nvSpPr>
          <p:cNvPr id="11267" name="Rectangle 2">
            <a:extLst>
              <a:ext uri="{FF2B5EF4-FFF2-40B4-BE49-F238E27FC236}">
                <a16:creationId xmlns:a16="http://schemas.microsoft.com/office/drawing/2014/main" id="{5AC19997-167F-A546-B243-1C1093612DFB}"/>
              </a:ext>
            </a:extLst>
          </p:cNvPr>
          <p:cNvSpPr>
            <a:spLocks noChangeArrowheads="1"/>
          </p:cNvSpPr>
          <p:nvPr/>
        </p:nvSpPr>
        <p:spPr bwMode="auto">
          <a:xfrm>
            <a:off x="377825" y="1803400"/>
            <a:ext cx="8469313" cy="3786188"/>
          </a:xfrm>
          <a:prstGeom prst="rect">
            <a:avLst/>
          </a:prstGeom>
          <a:noFill/>
          <a:ln>
            <a:noFill/>
          </a:ln>
        </p:spPr>
        <p:txBody>
          <a:bodyPr>
            <a:spAutoFit/>
          </a:bodyPr>
          <a:lstStyle>
            <a:lvl1pPr marL="285750" indent="-285750">
              <a:spcBef>
                <a:spcPct val="20000"/>
              </a:spcBef>
              <a:buFont typeface="Arial" panose="020B0604020202020204" pitchFamily="34" charset="0"/>
              <a:buChar char="•"/>
              <a:tabLst>
                <a:tab pos="3679825" algn="l"/>
              </a:tabLst>
              <a:defRPr sz="3200">
                <a:solidFill>
                  <a:schemeClr val="tx1"/>
                </a:solidFill>
                <a:latin typeface="Calibri" panose="020F0502020204030204" pitchFamily="34" charset="0"/>
                <a:ea typeface="ＭＳ Ｐゴシック" panose="020B0600070205080204" pitchFamily="34" charset="-128"/>
              </a:defRPr>
            </a:lvl1pPr>
            <a:lvl2pPr marL="800100" indent="-400050">
              <a:spcBef>
                <a:spcPct val="20000"/>
              </a:spcBef>
              <a:buFont typeface="Arial" panose="020B0604020202020204" pitchFamily="34" charset="0"/>
              <a:buChar char="–"/>
              <a:tabLst>
                <a:tab pos="3679825"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3679825"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9pPr>
          </a:lstStyle>
          <a:p>
            <a:pPr marL="285750" marR="0" lvl="0" indent="-28575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r>
              <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Le droit d’auteur ne protège pas « </a:t>
            </a:r>
            <a:r>
              <a:rPr kumimoji="0" lang="fr-FR" altLang="fr-FR" sz="20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les créations de produits ayant une application industrielle dont la forme est déterminée exclusivement par leur fonction technique </a:t>
            </a:r>
            <a:r>
              <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a:t>
            </a:r>
          </a:p>
          <a:p>
            <a:pPr marL="285750" marR="0" lvl="0" indent="-28575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endPar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285750" marR="0" lvl="0" indent="-28575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r>
              <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Pour qu’une œuvre soit considérée comme imposée par sa fonction technique, </a:t>
            </a:r>
            <a:r>
              <a:rPr kumimoji="0" lang="fr-FR" altLang="fr-FR"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2 conditions </a:t>
            </a:r>
            <a:r>
              <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doivent être réunies </a:t>
            </a:r>
            <a:r>
              <a:rPr kumimoji="0" lang="fr-FR" altLang="fr-FR"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a:t>
            </a:r>
            <a:r>
              <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p>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endPar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800100" marR="0" lvl="1" indent="-400050" algn="just" defTabSz="457200" rtl="0" eaLnBrk="0" fontAlgn="base" latinLnBrk="0" hangingPunct="0">
              <a:lnSpc>
                <a:spcPct val="100000"/>
              </a:lnSpc>
              <a:spcBef>
                <a:spcPct val="20000"/>
              </a:spcBef>
              <a:spcAft>
                <a:spcPct val="0"/>
              </a:spcAft>
              <a:buClrTx/>
              <a:buSzTx/>
              <a:buFont typeface="Arial" panose="020B0604020202020204" pitchFamily="34" charset="0"/>
              <a:buAutoNum type="romanLcParenBoth"/>
              <a:tabLst>
                <a:tab pos="3679825" algn="l"/>
              </a:tabLst>
              <a:defRPr/>
            </a:pPr>
            <a:r>
              <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sa forme doit être </a:t>
            </a:r>
            <a:r>
              <a:rPr kumimoji="0" lang="fr-FR" altLang="fr-FR"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exclusivement</a:t>
            </a:r>
            <a:r>
              <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dictée par cette fonction technique</a:t>
            </a:r>
            <a:r>
              <a:rPr kumimoji="0" lang="fr-FR" altLang="fr-FR"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p>
          <a:p>
            <a:pPr marL="800100" marR="0" lvl="1" indent="-400050" algn="just" defTabSz="457200" rtl="0" eaLnBrk="0" fontAlgn="base" latinLnBrk="0" hangingPunct="0">
              <a:lnSpc>
                <a:spcPct val="100000"/>
              </a:lnSpc>
              <a:spcBef>
                <a:spcPct val="20000"/>
              </a:spcBef>
              <a:spcAft>
                <a:spcPct val="0"/>
              </a:spcAft>
              <a:buClrTx/>
              <a:buSzTx/>
              <a:buFont typeface="Arial" panose="020B0604020202020204" pitchFamily="34" charset="0"/>
              <a:buAutoNum type="romanLcParenBoth"/>
              <a:tabLst>
                <a:tab pos="3679825" algn="l"/>
              </a:tabLst>
              <a:defRPr/>
            </a:pPr>
            <a:r>
              <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la fonction technique doit être un </a:t>
            </a:r>
            <a:r>
              <a:rPr kumimoji="0" lang="fr-FR" altLang="fr-FR"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facteur déterminant </a:t>
            </a:r>
            <a:r>
              <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de cette forme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6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058" name="Titre 1">
            <a:extLst>
              <a:ext uri="{FF2B5EF4-FFF2-40B4-BE49-F238E27FC236}">
                <a16:creationId xmlns:a16="http://schemas.microsoft.com/office/drawing/2014/main" id="{0AA7FEAB-E205-324C-A3BA-0C10C321D4FB}"/>
              </a:ext>
            </a:extLst>
          </p:cNvPr>
          <p:cNvSpPr txBox="1">
            <a:spLocks/>
          </p:cNvSpPr>
          <p:nvPr/>
        </p:nvSpPr>
        <p:spPr bwMode="auto">
          <a:xfrm>
            <a:off x="350838" y="747713"/>
            <a:ext cx="84963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fr-FR" altLang="fr-FR" sz="28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Proposition de réponse à la 2</a:t>
            </a:r>
            <a:r>
              <a:rPr kumimoji="0" lang="fr-FR" altLang="fr-FR" sz="2800" b="1" i="0" u="none" strike="noStrike" kern="1200" cap="none" spc="0" normalizeH="0" baseline="3000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ème</a:t>
            </a:r>
            <a:r>
              <a:rPr kumimoji="0" lang="fr-FR" altLang="fr-FR" sz="28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 question </a:t>
            </a:r>
          </a:p>
        </p:txBody>
      </p:sp>
      <p:sp>
        <p:nvSpPr>
          <p:cNvPr id="15363" name="Rectangle 2">
            <a:extLst>
              <a:ext uri="{FF2B5EF4-FFF2-40B4-BE49-F238E27FC236}">
                <a16:creationId xmlns:a16="http://schemas.microsoft.com/office/drawing/2014/main" id="{A7D2EEE8-6BC1-7542-AE70-09C740BD8CB5}"/>
              </a:ext>
            </a:extLst>
          </p:cNvPr>
          <p:cNvSpPr>
            <a:spLocks noChangeArrowheads="1"/>
          </p:cNvSpPr>
          <p:nvPr/>
        </p:nvSpPr>
        <p:spPr bwMode="auto">
          <a:xfrm>
            <a:off x="377825" y="1524000"/>
            <a:ext cx="8496300" cy="4784725"/>
          </a:xfrm>
          <a:prstGeom prst="rect">
            <a:avLst/>
          </a:prstGeom>
          <a:noFill/>
          <a:ln>
            <a:noFill/>
          </a:ln>
        </p:spPr>
        <p:txBody>
          <a:bodyPr>
            <a:spAutoFit/>
          </a:bodyPr>
          <a:lstStyle>
            <a:lvl1pPr marL="342900" indent="-342900">
              <a:spcBef>
                <a:spcPct val="20000"/>
              </a:spcBef>
              <a:buFont typeface="Arial" panose="020B0604020202020204" pitchFamily="34" charset="0"/>
              <a:buChar char="•"/>
              <a:tabLst>
                <a:tab pos="3679825"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3679825"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3679825"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Pour apprécier le caractère fonctionnel d’une œuvre, il faut tenir compte de « </a:t>
            </a:r>
            <a:r>
              <a:rPr kumimoji="0" lang="fr-FR" sz="2000" b="1"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toutes les circonstances objectives pertinentes</a:t>
            </a: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 ! </a:t>
            </a:r>
          </a:p>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endParaRPr kumimoji="0" lang="fr-FR" sz="1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Quels sont ces facteurs pertinents ?</a:t>
            </a:r>
          </a:p>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285750" marR="0" lvl="0" indent="-28575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l’existence d’un brevet portant sur le même produit</a:t>
            </a:r>
          </a:p>
          <a:p>
            <a:pPr marL="285750" marR="0" lvl="0" indent="-28575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endParaRPr kumimoji="0" lang="fr-FR" sz="11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285750" marR="0" lvl="0" indent="-28575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la multiplicité des formes n’est pas en soi un critère déterminant, elle constitue « </a:t>
            </a:r>
            <a:r>
              <a:rPr kumimoji="0" lang="fr-FR" sz="20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un élément permettant de reconnaître que la création intellectuelle dispose d’une marge pour aboutir au même résultat technique</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p>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endParaRPr kumimoji="0" lang="fr-FR"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285750" marR="0" lvl="0" indent="-28575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la volonté d’obtenir un résultat technique peut être prise en considération lors de l’appréciation de la relation entre la forme et la fonctionnalité</a:t>
            </a:r>
            <a:endParaRPr kumimoji="0" lang="fr-FR" altLang="fr-FR"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6082" name="Titre 1">
            <a:extLst>
              <a:ext uri="{FF2B5EF4-FFF2-40B4-BE49-F238E27FC236}">
                <a16:creationId xmlns:a16="http://schemas.microsoft.com/office/drawing/2014/main" id="{081E9A8D-CD9E-294D-9ED5-ABD4B1FE6778}"/>
              </a:ext>
            </a:extLst>
          </p:cNvPr>
          <p:cNvSpPr txBox="1">
            <a:spLocks/>
          </p:cNvSpPr>
          <p:nvPr/>
        </p:nvSpPr>
        <p:spPr bwMode="auto">
          <a:xfrm>
            <a:off x="374650" y="730250"/>
            <a:ext cx="83708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fr-FR" sz="31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Conclusion sur l’affaire Brompton</a:t>
            </a:r>
            <a:endParaRPr kumimoji="0" lang="fr-FR" altLang="fr-FR" sz="31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6083" name="Rectangle 2">
            <a:extLst>
              <a:ext uri="{FF2B5EF4-FFF2-40B4-BE49-F238E27FC236}">
                <a16:creationId xmlns:a16="http://schemas.microsoft.com/office/drawing/2014/main" id="{E6CF0875-43A1-AD49-BB2F-A36AFFEE601C}"/>
              </a:ext>
            </a:extLst>
          </p:cNvPr>
          <p:cNvSpPr>
            <a:spLocks noChangeArrowheads="1"/>
          </p:cNvSpPr>
          <p:nvPr/>
        </p:nvSpPr>
        <p:spPr bwMode="auto">
          <a:xfrm>
            <a:off x="430213" y="2244725"/>
            <a:ext cx="8496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fr-FR" altLang="fr-FR" sz="24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4572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fr-FR" altLang="fr-FR" sz="24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1748" name="Rectangle 1">
            <a:extLst>
              <a:ext uri="{FF2B5EF4-FFF2-40B4-BE49-F238E27FC236}">
                <a16:creationId xmlns:a16="http://schemas.microsoft.com/office/drawing/2014/main" id="{9F97252C-EF08-964C-993B-9F1C6FE6F5A3}"/>
              </a:ext>
            </a:extLst>
          </p:cNvPr>
          <p:cNvSpPr>
            <a:spLocks noChangeArrowheads="1"/>
          </p:cNvSpPr>
          <p:nvPr/>
        </p:nvSpPr>
        <p:spPr bwMode="auto">
          <a:xfrm>
            <a:off x="374650" y="1336675"/>
            <a:ext cx="8326438" cy="5047536"/>
          </a:xfrm>
          <a:prstGeom prst="rect">
            <a:avLst/>
          </a:prstGeom>
          <a:noFill/>
          <a:ln>
            <a:noFill/>
          </a:ln>
        </p:spPr>
        <p:txBody>
          <a:bodyPr>
            <a:spAutoFit/>
          </a:bodyPr>
          <a:lstStyle>
            <a:lvl1pPr>
              <a:tabLst>
                <a:tab pos="3679825" algn="l"/>
              </a:tabLst>
              <a:defRPr>
                <a:solidFill>
                  <a:schemeClr val="tx1"/>
                </a:solidFill>
                <a:latin typeface="Arial" panose="020B0604020202020204" pitchFamily="34" charset="0"/>
                <a:ea typeface="ＭＳ Ｐゴシック" panose="020B0600070205080204" pitchFamily="34" charset="-128"/>
              </a:defRPr>
            </a:lvl1pPr>
            <a:lvl2pPr marL="538163" indent="-538163">
              <a:tabLst>
                <a:tab pos="3679825" algn="l"/>
              </a:tabLst>
              <a:defRPr>
                <a:solidFill>
                  <a:schemeClr val="tx1"/>
                </a:solidFill>
                <a:latin typeface="Arial" panose="020B0604020202020204" pitchFamily="34" charset="0"/>
                <a:ea typeface="ＭＳ Ｐゴシック" panose="020B0600070205080204" pitchFamily="34" charset="-128"/>
              </a:defRPr>
            </a:lvl2pPr>
            <a:lvl3pPr marL="1143000" indent="-228600">
              <a:tabLst>
                <a:tab pos="3679825" algn="l"/>
              </a:tabLst>
              <a:defRPr>
                <a:solidFill>
                  <a:schemeClr val="tx1"/>
                </a:solidFill>
                <a:latin typeface="Arial" panose="020B0604020202020204" pitchFamily="34" charset="0"/>
                <a:ea typeface="ＭＳ Ｐゴシック" panose="020B0600070205080204" pitchFamily="34" charset="-128"/>
              </a:defRPr>
            </a:lvl3pPr>
            <a:lvl4pPr marL="1600200" indent="-228600">
              <a:tabLst>
                <a:tab pos="3679825" algn="l"/>
              </a:tabLst>
              <a:defRPr>
                <a:solidFill>
                  <a:schemeClr val="tx1"/>
                </a:solidFill>
                <a:latin typeface="Arial" panose="020B0604020202020204" pitchFamily="34" charset="0"/>
                <a:ea typeface="ＭＳ Ｐゴシック" panose="020B0600070205080204" pitchFamily="34" charset="-128"/>
              </a:defRPr>
            </a:lvl4pPr>
            <a:lvl5pPr marL="2057400" indent="-228600">
              <a:tabLst>
                <a:tab pos="3679825" algn="l"/>
              </a:tabLst>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tabLst>
                <a:tab pos="3679825" algn="l"/>
              </a:tabLs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tabLst>
                <a:tab pos="3679825" algn="l"/>
              </a:tabLs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tabLst>
                <a:tab pos="3679825" algn="l"/>
              </a:tabLs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tabLst>
                <a:tab pos="3679825" algn="l"/>
              </a:tabLst>
              <a:defRPr>
                <a:solidFill>
                  <a:schemeClr val="tx1"/>
                </a:solidFill>
                <a:latin typeface="Arial" panose="020B0604020202020204" pitchFamily="34" charset="0"/>
                <a:ea typeface="ＭＳ Ｐゴシック" panose="020B0600070205080204" pitchFamily="34" charset="-128"/>
              </a:defRPr>
            </a:lvl9pPr>
          </a:lstStyle>
          <a:p>
            <a:pPr marL="538163" marR="0" lvl="1" indent="-538163" algn="just" defTabSz="457200" rtl="0" eaLnBrk="0" fontAlgn="base" latinLnBrk="0" hangingPunct="0">
              <a:lnSpc>
                <a:spcPct val="100000"/>
              </a:lnSpc>
              <a:spcBef>
                <a:spcPct val="0"/>
              </a:spcBef>
              <a:spcAft>
                <a:spcPct val="0"/>
              </a:spcAft>
              <a:buClrTx/>
              <a:buSzTx/>
              <a:buFontTx/>
              <a:buNone/>
              <a:tabLst>
                <a:tab pos="3679825" algn="l"/>
              </a:tabLst>
              <a:defRPr/>
            </a:pPr>
            <a:endParaRPr kumimoji="0" lang="fr-FR" altLang="fr-FR" sz="23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446088" marR="0" lvl="1" indent="-446088" algn="just" defTabSz="457200" rtl="0" eaLnBrk="0" fontAlgn="base" latinLnBrk="0" hangingPunct="0">
              <a:lnSpc>
                <a:spcPct val="100000"/>
              </a:lnSpc>
              <a:spcBef>
                <a:spcPct val="0"/>
              </a:spcBef>
              <a:spcAft>
                <a:spcPct val="0"/>
              </a:spcAft>
              <a:buClrTx/>
              <a:buSzTx/>
              <a:buFontTx/>
              <a:buNone/>
              <a:tabLst>
                <a:tab pos="3679825" algn="l"/>
              </a:tabLst>
              <a:defRPr/>
            </a:pPr>
            <a:r>
              <a:rPr kumimoji="0" lang="fr-FR" altLang="fr-FR" sz="23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1/ 	Ce qui est clair </a:t>
            </a:r>
            <a:r>
              <a:rPr kumimoji="0" lang="fr-FR" altLang="fr-FR" sz="23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fr-FR" altLang="fr-FR" sz="23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altLang="fr-FR" sz="23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le principe du cumul partiel</a:t>
            </a:r>
          </a:p>
          <a:p>
            <a:pPr marL="446088" marR="0" lvl="1" indent="-446088" algn="just" defTabSz="457200" rtl="0" eaLnBrk="0" fontAlgn="base" latinLnBrk="0" hangingPunct="0">
              <a:lnSpc>
                <a:spcPct val="100000"/>
              </a:lnSpc>
              <a:spcBef>
                <a:spcPct val="0"/>
              </a:spcBef>
              <a:spcAft>
                <a:spcPct val="0"/>
              </a:spcAft>
              <a:buClrTx/>
              <a:buSzTx/>
              <a:buFontTx/>
              <a:buNone/>
              <a:tabLst>
                <a:tab pos="3679825" algn="l"/>
              </a:tabLst>
              <a:defRPr/>
            </a:pPr>
            <a:endParaRPr kumimoji="0" lang="fr-FR" altLang="fr-FR" sz="23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446088" marR="0" lvl="1" indent="-446088" algn="just" defTabSz="457200" rtl="0" eaLnBrk="0" fontAlgn="base" latinLnBrk="0" hangingPunct="0">
              <a:lnSpc>
                <a:spcPct val="100000"/>
              </a:lnSpc>
              <a:spcBef>
                <a:spcPct val="0"/>
              </a:spcBef>
              <a:spcAft>
                <a:spcPct val="0"/>
              </a:spcAft>
              <a:buClrTx/>
              <a:buSzTx/>
              <a:buFontTx/>
              <a:buNone/>
              <a:tabLst>
                <a:tab pos="3679825" algn="l"/>
              </a:tabLst>
              <a:defRPr/>
            </a:pPr>
            <a:r>
              <a:rPr kumimoji="0" lang="fr-FR" altLang="fr-FR" sz="23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 Ce qui semble clair </a:t>
            </a:r>
            <a:r>
              <a:rPr kumimoji="0" lang="fr-FR" altLang="fr-FR" sz="23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l’originalité, seul critère de protection du droit d’auteur</a:t>
            </a:r>
            <a:endParaRPr kumimoji="0" lang="fr-FR" altLang="fr-FR" sz="23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446088" marR="0" lvl="1" indent="-446088" algn="just" defTabSz="457200" rtl="0" eaLnBrk="0" fontAlgn="base" latinLnBrk="0" hangingPunct="0">
              <a:lnSpc>
                <a:spcPct val="100000"/>
              </a:lnSpc>
              <a:spcBef>
                <a:spcPct val="0"/>
              </a:spcBef>
              <a:spcAft>
                <a:spcPct val="0"/>
              </a:spcAft>
              <a:buClrTx/>
              <a:buSzTx/>
              <a:buFontTx/>
              <a:buNone/>
              <a:tabLst>
                <a:tab pos="3679825" algn="l"/>
              </a:tabLst>
              <a:defRPr/>
            </a:pPr>
            <a:endParaRPr kumimoji="0" lang="fr-FR" altLang="fr-FR" sz="23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446088" marR="0" lvl="1" indent="-446088" algn="just" defTabSz="457200" rtl="0" eaLnBrk="0" fontAlgn="base" latinLnBrk="0" hangingPunct="0">
              <a:lnSpc>
                <a:spcPct val="100000"/>
              </a:lnSpc>
              <a:spcBef>
                <a:spcPct val="0"/>
              </a:spcBef>
              <a:spcAft>
                <a:spcPct val="0"/>
              </a:spcAft>
              <a:buClrTx/>
              <a:buSzTx/>
              <a:buFontTx/>
              <a:buNone/>
              <a:tabLst>
                <a:tab pos="3679825" algn="l"/>
              </a:tabLst>
              <a:defRPr/>
            </a:pPr>
            <a:r>
              <a:rPr kumimoji="0" lang="fr-FR" altLang="fr-FR" sz="23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 	Ce qui l’est moins </a:t>
            </a:r>
            <a:r>
              <a:rPr kumimoji="0" lang="fr-FR" altLang="fr-FR" sz="23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qu’est-ce que l’originalité ? Qu‘est-ce que des choix créatifs ? L’esthétique est-il banni de l’appréciation de l’originalité? Quel est le degré d’originalité exigé ? L’incidence exacte de la multiplicité des formes ? L’intention du créateur pour apprécier la fonctionnalité seulement ?</a:t>
            </a:r>
          </a:p>
          <a:p>
            <a:pPr marL="446088" marR="0" lvl="1" indent="-446088" algn="just" defTabSz="457200" rtl="0" eaLnBrk="0" fontAlgn="base" latinLnBrk="0" hangingPunct="0">
              <a:lnSpc>
                <a:spcPct val="100000"/>
              </a:lnSpc>
              <a:spcBef>
                <a:spcPct val="0"/>
              </a:spcBef>
              <a:spcAft>
                <a:spcPct val="0"/>
              </a:spcAft>
              <a:buClrTx/>
              <a:buSzTx/>
              <a:buFontTx/>
              <a:buNone/>
              <a:tabLst>
                <a:tab pos="3679825" algn="l"/>
              </a:tabLst>
              <a:defRPr/>
            </a:pPr>
            <a:endParaRPr kumimoji="0" lang="fr-FR" altLang="fr-FR" sz="2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446088" marR="0" lvl="1" indent="-446088" algn="just" defTabSz="457200" rtl="0" eaLnBrk="0" fontAlgn="base" latinLnBrk="0" hangingPunct="0">
              <a:lnSpc>
                <a:spcPct val="100000"/>
              </a:lnSpc>
              <a:spcBef>
                <a:spcPct val="0"/>
              </a:spcBef>
              <a:spcAft>
                <a:spcPct val="0"/>
              </a:spcAft>
              <a:buClrTx/>
              <a:buSzTx/>
              <a:buFontTx/>
              <a:buNone/>
              <a:tabLst>
                <a:tab pos="3679825" algn="l"/>
              </a:tabLst>
              <a:defRPr/>
            </a:pPr>
            <a:r>
              <a:rPr kumimoji="0" lang="fr-FR" altLang="fr-FR" sz="2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4/  Ce qui n’est pas clair du tout </a:t>
            </a:r>
            <a:r>
              <a:rPr kumimoji="0" lang="fr-FR" altLang="fr-FR" sz="23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kumimoji="0" lang="fr-FR" altLang="fr-FR" sz="23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l’étendue du cumul ! </a:t>
            </a:r>
            <a:endParaRPr kumimoji="0" lang="fr-FR" altLang="fr-FR" sz="23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8">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48">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748">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74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Titre 1">
            <a:extLst>
              <a:ext uri="{FF2B5EF4-FFF2-40B4-BE49-F238E27FC236}">
                <a16:creationId xmlns:a16="http://schemas.microsoft.com/office/drawing/2014/main" id="{A13B87C7-DC84-42BE-A4A1-6C22A5C39881}"/>
              </a:ext>
            </a:extLst>
          </p:cNvPr>
          <p:cNvSpPr txBox="1">
            <a:spLocks/>
          </p:cNvSpPr>
          <p:nvPr/>
        </p:nvSpPr>
        <p:spPr bwMode="auto">
          <a:xfrm>
            <a:off x="539750" y="2565400"/>
            <a:ext cx="84963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fr-FR" sz="28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Appréciation du caractère individuel</a:t>
            </a:r>
          </a:p>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altLang="fr-FR" sz="2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fr-FR" sz="2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Les affaires Porsche &amp; </a:t>
            </a:r>
            <a:r>
              <a:rPr kumimoji="0" lang="de-DE" altLang="fr-FR" sz="2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Volkswagen</a:t>
            </a:r>
          </a:p>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de-DE" altLang="fr-FR" sz="2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de-DE" altLang="fr-FR" sz="2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Des affaires à n‘y rien comprendre ?</a:t>
            </a:r>
            <a:endParaRPr kumimoji="0" lang="fr-FR" altLang="fr-FR" sz="2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Titre 1">
            <a:extLst>
              <a:ext uri="{FF2B5EF4-FFF2-40B4-BE49-F238E27FC236}">
                <a16:creationId xmlns:a16="http://schemas.microsoft.com/office/drawing/2014/main" id="{E152279A-FA95-4844-8FFC-0CFCB7FBC975}"/>
              </a:ext>
            </a:extLst>
          </p:cNvPr>
          <p:cNvSpPr txBox="1">
            <a:spLocks/>
          </p:cNvSpPr>
          <p:nvPr/>
        </p:nvSpPr>
        <p:spPr bwMode="auto">
          <a:xfrm>
            <a:off x="350838" y="819150"/>
            <a:ext cx="84963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fr-FR" sz="28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L’affaire de </a:t>
            </a:r>
            <a:r>
              <a:rPr kumimoji="0" lang="fr-FR" altLang="fr-FR" sz="28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la série 991</a:t>
            </a:r>
          </a:p>
        </p:txBody>
      </p:sp>
      <p:sp>
        <p:nvSpPr>
          <p:cNvPr id="15363" name="Rectangle 2">
            <a:extLst>
              <a:ext uri="{FF2B5EF4-FFF2-40B4-BE49-F238E27FC236}">
                <a16:creationId xmlns:a16="http://schemas.microsoft.com/office/drawing/2014/main" id="{BCEF0B72-91F2-4592-B334-C7C3FE78D7B2}"/>
              </a:ext>
            </a:extLst>
          </p:cNvPr>
          <p:cNvSpPr>
            <a:spLocks noChangeArrowheads="1"/>
          </p:cNvSpPr>
          <p:nvPr/>
        </p:nvSpPr>
        <p:spPr bwMode="auto">
          <a:xfrm>
            <a:off x="460375" y="1700213"/>
            <a:ext cx="7627938"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3679825"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3679825"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3679825"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r>
              <a:rPr kumimoji="0" lang="fr-FR" altLang="fr-FR" sz="20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TUE, 3e ch., 6 juin 2019, aff. T-209/18, Porsche c/ EUIPO et Autec : </a:t>
            </a:r>
            <a:r>
              <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annulation du DMC 001230593 du 20 août 2010 (série 991) pour défaut de caractère individuel au regard du DMC 000735428 du 5 juin 2007 (série 997) </a:t>
            </a:r>
            <a:endParaRPr kumimoji="0" lang="fr-FR" altLang="fr-FR" sz="20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endPar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pic>
        <p:nvPicPr>
          <p:cNvPr id="15364" name="Picture 4" descr="Image not found">
            <a:extLst>
              <a:ext uri="{FF2B5EF4-FFF2-40B4-BE49-F238E27FC236}">
                <a16:creationId xmlns:a16="http://schemas.microsoft.com/office/drawing/2014/main" id="{4A3023EE-A070-41E6-9201-A1289F850B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6925" y="3513138"/>
            <a:ext cx="3981450"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descr="Image not found">
            <a:extLst>
              <a:ext uri="{FF2B5EF4-FFF2-40B4-BE49-F238E27FC236}">
                <a16:creationId xmlns:a16="http://schemas.microsoft.com/office/drawing/2014/main" id="{FEB53023-3578-4CC6-8415-DA541FC158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215" r="7246" b="14754"/>
          <a:stretch>
            <a:fillRect/>
          </a:stretch>
        </p:blipFill>
        <p:spPr bwMode="auto">
          <a:xfrm>
            <a:off x="350838" y="3241675"/>
            <a:ext cx="4141787"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Titre 1">
            <a:extLst>
              <a:ext uri="{FF2B5EF4-FFF2-40B4-BE49-F238E27FC236}">
                <a16:creationId xmlns:a16="http://schemas.microsoft.com/office/drawing/2014/main" id="{B2423AB1-CF15-42BC-B91B-36246332DC51}"/>
              </a:ext>
            </a:extLst>
          </p:cNvPr>
          <p:cNvSpPr txBox="1">
            <a:spLocks/>
          </p:cNvSpPr>
          <p:nvPr/>
        </p:nvSpPr>
        <p:spPr bwMode="auto">
          <a:xfrm>
            <a:off x="350838" y="819150"/>
            <a:ext cx="84963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fr-FR" sz="28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L’affaire de </a:t>
            </a:r>
            <a:r>
              <a:rPr kumimoji="0" lang="fr-FR" altLang="fr-FR" sz="28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la série 997</a:t>
            </a:r>
          </a:p>
        </p:txBody>
      </p:sp>
      <p:sp>
        <p:nvSpPr>
          <p:cNvPr id="16387" name="Rectangle 2">
            <a:extLst>
              <a:ext uri="{FF2B5EF4-FFF2-40B4-BE49-F238E27FC236}">
                <a16:creationId xmlns:a16="http://schemas.microsoft.com/office/drawing/2014/main" id="{21726BB9-16F7-48C1-AC12-C3EA7ACF53AC}"/>
              </a:ext>
            </a:extLst>
          </p:cNvPr>
          <p:cNvSpPr>
            <a:spLocks noChangeArrowheads="1"/>
          </p:cNvSpPr>
          <p:nvPr/>
        </p:nvSpPr>
        <p:spPr bwMode="auto">
          <a:xfrm>
            <a:off x="460375" y="1700213"/>
            <a:ext cx="7627938"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3679825"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3679825"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3679825"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r>
              <a:rPr kumimoji="0" lang="fr-FR" altLang="fr-FR" sz="20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TUE, 3e ch., 6 juin 2019, aff. T-210/18, Porsche c/ EUIPO et Autec : </a:t>
            </a:r>
            <a:r>
              <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annulation du DMC 000198387 du 2 juillet 2004 (série 997) pour défaut de caractère individuel au regard du modèle de la série 996 divulgué en 1997</a:t>
            </a:r>
            <a:endParaRPr kumimoji="0" lang="fr-FR" altLang="fr-FR" sz="20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endPar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pic>
        <p:nvPicPr>
          <p:cNvPr id="16388" name="Picture 4" descr="Image not found">
            <a:extLst>
              <a:ext uri="{FF2B5EF4-FFF2-40B4-BE49-F238E27FC236}">
                <a16:creationId xmlns:a16="http://schemas.microsoft.com/office/drawing/2014/main" id="{A22D5D7E-3FC5-42C8-A674-2F943F26E4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6588" y="3087688"/>
            <a:ext cx="4235450"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descr="Image not found">
            <a:extLst>
              <a:ext uri="{FF2B5EF4-FFF2-40B4-BE49-F238E27FC236}">
                <a16:creationId xmlns:a16="http://schemas.microsoft.com/office/drawing/2014/main" id="{6C180D0A-0148-4547-A138-2F2B2EAFFD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582" t="11781" r="5997" b="13611"/>
          <a:stretch>
            <a:fillRect/>
          </a:stretch>
        </p:blipFill>
        <p:spPr bwMode="auto">
          <a:xfrm>
            <a:off x="250825" y="3644900"/>
            <a:ext cx="410527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Titre 1">
            <a:extLst>
              <a:ext uri="{FF2B5EF4-FFF2-40B4-BE49-F238E27FC236}">
                <a16:creationId xmlns:a16="http://schemas.microsoft.com/office/drawing/2014/main" id="{376ADEF5-7902-4BC5-9D00-4ED32C032845}"/>
              </a:ext>
            </a:extLst>
          </p:cNvPr>
          <p:cNvSpPr txBox="1">
            <a:spLocks/>
          </p:cNvSpPr>
          <p:nvPr/>
        </p:nvSpPr>
        <p:spPr bwMode="auto">
          <a:xfrm>
            <a:off x="350838" y="819150"/>
            <a:ext cx="84963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fr-FR" sz="28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L’affaire </a:t>
            </a:r>
            <a:r>
              <a:rPr kumimoji="0" lang="fr-FR" altLang="fr-FR" sz="28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du bus VOLKSWAGEN</a:t>
            </a:r>
          </a:p>
        </p:txBody>
      </p:sp>
      <p:sp>
        <p:nvSpPr>
          <p:cNvPr id="17411" name="Rectangle 2">
            <a:extLst>
              <a:ext uri="{FF2B5EF4-FFF2-40B4-BE49-F238E27FC236}">
                <a16:creationId xmlns:a16="http://schemas.microsoft.com/office/drawing/2014/main" id="{F500AEAC-4FFA-4656-A8E6-B0DDDBE59707}"/>
              </a:ext>
            </a:extLst>
          </p:cNvPr>
          <p:cNvSpPr>
            <a:spLocks noChangeArrowheads="1"/>
          </p:cNvSpPr>
          <p:nvPr/>
        </p:nvSpPr>
        <p:spPr bwMode="auto">
          <a:xfrm>
            <a:off x="460375" y="1700213"/>
            <a:ext cx="7627938"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3679825"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3679825"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3679825"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r>
              <a:rPr kumimoji="0" lang="fr-FR" altLang="fr-FR" sz="20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TUE, 8e ch., 6 juin 2019, aff. T‑43/18, Rietze GmbH &amp; Co. KG c/ EUIPO, Volkswagen AG </a:t>
            </a:r>
            <a:r>
              <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rejet de la demande de nullité du DMC 000005467 du 1</a:t>
            </a:r>
            <a:r>
              <a:rPr kumimoji="0" lang="fr-FR" altLang="fr-FR" sz="2000" b="0" i="0" u="none" strike="noStrike" kern="1200" cap="none" spc="0" normalizeH="0" baseline="3000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er</a:t>
            </a:r>
            <a:r>
              <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avril 2003 (VW Bus T5) au motif qu’il a un caractère individuel au regard du VW Bus T 4 GP de 1996  </a:t>
            </a:r>
          </a:p>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endPar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pic>
        <p:nvPicPr>
          <p:cNvPr id="17412" name="Picture 4" descr="Image not found">
            <a:extLst>
              <a:ext uri="{FF2B5EF4-FFF2-40B4-BE49-F238E27FC236}">
                <a16:creationId xmlns:a16="http://schemas.microsoft.com/office/drawing/2014/main" id="{0C80E44F-B613-4FFC-9E08-DF8D13C660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 y="3505200"/>
            <a:ext cx="345757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Image 7" descr="Une image contenant route, voiture, transport, camionnette&#10;&#10;Description générée automatiquement">
            <a:extLst>
              <a:ext uri="{FF2B5EF4-FFF2-40B4-BE49-F238E27FC236}">
                <a16:creationId xmlns:a16="http://schemas.microsoft.com/office/drawing/2014/main" id="{748C269D-5FB8-45A2-A4ED-E81E33A9B2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6800" r="2762" b="15323"/>
          <a:stretch>
            <a:fillRect/>
          </a:stretch>
        </p:blipFill>
        <p:spPr bwMode="auto">
          <a:xfrm>
            <a:off x="4540250" y="3519488"/>
            <a:ext cx="425132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Titre 1">
            <a:extLst>
              <a:ext uri="{FF2B5EF4-FFF2-40B4-BE49-F238E27FC236}">
                <a16:creationId xmlns:a16="http://schemas.microsoft.com/office/drawing/2014/main" id="{F33D9C74-135C-4EE9-9C92-47ADE97DB7BB}"/>
              </a:ext>
            </a:extLst>
          </p:cNvPr>
          <p:cNvSpPr txBox="1">
            <a:spLocks/>
          </p:cNvSpPr>
          <p:nvPr/>
        </p:nvSpPr>
        <p:spPr bwMode="auto">
          <a:xfrm>
            <a:off x="350838" y="819150"/>
            <a:ext cx="84963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fr-FR" sz="28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L’affaire </a:t>
            </a:r>
            <a:r>
              <a:rPr kumimoji="0" lang="fr-FR" altLang="fr-FR" sz="28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Caddy Maxi</a:t>
            </a:r>
          </a:p>
        </p:txBody>
      </p:sp>
      <p:sp>
        <p:nvSpPr>
          <p:cNvPr id="14339" name="Rectangle 2">
            <a:extLst>
              <a:ext uri="{FF2B5EF4-FFF2-40B4-BE49-F238E27FC236}">
                <a16:creationId xmlns:a16="http://schemas.microsoft.com/office/drawing/2014/main" id="{E93673A4-7D84-47F2-92FC-709164709DBF}"/>
              </a:ext>
            </a:extLst>
          </p:cNvPr>
          <p:cNvSpPr>
            <a:spLocks noChangeArrowheads="1"/>
          </p:cNvSpPr>
          <p:nvPr/>
        </p:nvSpPr>
        <p:spPr bwMode="auto">
          <a:xfrm>
            <a:off x="460375" y="1700213"/>
            <a:ext cx="7627938" cy="1927225"/>
          </a:xfrm>
          <a:prstGeom prst="rect">
            <a:avLst/>
          </a:prstGeom>
          <a:noFill/>
          <a:ln>
            <a:noFill/>
          </a:ln>
        </p:spPr>
        <p:txBody>
          <a:bodyPr>
            <a:spAutoFit/>
          </a:bodyPr>
          <a:lstStyle>
            <a:lvl1pPr marL="342900" indent="-342900">
              <a:spcBef>
                <a:spcPct val="20000"/>
              </a:spcBef>
              <a:buFont typeface="Arial" panose="020B0604020202020204" pitchFamily="34" charset="0"/>
              <a:buChar char="•"/>
              <a:tabLst>
                <a:tab pos="3679825"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3679825"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3679825"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r>
              <a:rPr kumimoji="0" lang="fr-FR" altLang="fr-FR"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TUE, 8e ch., 6 juin 2019, </a:t>
            </a:r>
            <a:r>
              <a:rPr kumimoji="0" lang="fr-FR" altLang="fr-FR" sz="2000" b="1"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aff.</a:t>
            </a:r>
            <a:r>
              <a:rPr kumimoji="0" lang="fr-FR" altLang="fr-FR"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T-191/18 et T-192/18, </a:t>
            </a:r>
            <a:r>
              <a:rPr kumimoji="0" lang="fr-FR" altLang="fr-FR" sz="2000" b="1"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Rietze</a:t>
            </a:r>
            <a:r>
              <a:rPr kumimoji="0" lang="fr-FR" altLang="fr-FR"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kumimoji="0" lang="fr-FR" altLang="fr-FR" sz="2000" b="1"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GmbH</a:t>
            </a:r>
            <a:r>
              <a:rPr kumimoji="0" lang="fr-FR" altLang="fr-FR"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&amp; Co. KG c/ EUIPO, Volkswagen AG </a:t>
            </a:r>
            <a:r>
              <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rejet de la demande de nullité du </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DMC 762851 du 23 juillet 2007 (</a:t>
            </a: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VW Caddy Maxi</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au motif qu’il a un caractère individuel au regard du DMC 49895 du 7 juillet 2003  (</a:t>
            </a: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VW Caddy (2K) Life</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a:t>
            </a:r>
            <a:endParaRPr kumimoji="0" lang="fr-FR" altLang="fr-FR"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endParaRPr kumimoji="0" lang="fr-FR" altLang="fr-FR"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pic>
        <p:nvPicPr>
          <p:cNvPr id="18436" name="Picture 2" descr="Image not found">
            <a:extLst>
              <a:ext uri="{FF2B5EF4-FFF2-40B4-BE49-F238E27FC236}">
                <a16:creationId xmlns:a16="http://schemas.microsoft.com/office/drawing/2014/main" id="{4DE0D453-02E6-4FC5-A443-B9C5F78BA2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5838" y="3730625"/>
            <a:ext cx="3592512"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descr="Image not found">
            <a:extLst>
              <a:ext uri="{FF2B5EF4-FFF2-40B4-BE49-F238E27FC236}">
                <a16:creationId xmlns:a16="http://schemas.microsoft.com/office/drawing/2014/main" id="{70CC4C84-102A-4DCB-8648-5268F4A145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248" t="17924" r="4440" b="8086"/>
          <a:stretch>
            <a:fillRect/>
          </a:stretch>
        </p:blipFill>
        <p:spPr bwMode="auto">
          <a:xfrm>
            <a:off x="398463" y="3706813"/>
            <a:ext cx="4148137"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Titre 1">
            <a:extLst>
              <a:ext uri="{FF2B5EF4-FFF2-40B4-BE49-F238E27FC236}">
                <a16:creationId xmlns:a16="http://schemas.microsoft.com/office/drawing/2014/main" id="{EDDA5F90-D554-482B-8338-BEEF21F1CFB4}"/>
              </a:ext>
            </a:extLst>
          </p:cNvPr>
          <p:cNvSpPr txBox="1">
            <a:spLocks/>
          </p:cNvSpPr>
          <p:nvPr/>
        </p:nvSpPr>
        <p:spPr bwMode="auto">
          <a:xfrm>
            <a:off x="468313" y="1989138"/>
            <a:ext cx="8496300"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fr-FR" sz="2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Pour essayer de comprendre </a:t>
            </a:r>
          </a:p>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altLang="fr-FR" sz="2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fr-FR" sz="2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Il faut faire une plongée dans le design automobile et dans le droit des dessins et modèles!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3" name="Rectangle 2">
            <a:extLst>
              <a:ext uri="{FF2B5EF4-FFF2-40B4-BE49-F238E27FC236}">
                <a16:creationId xmlns:a16="http://schemas.microsoft.com/office/drawing/2014/main" id="{45687F77-9561-BA43-B566-6F057CC1D56F}"/>
              </a:ext>
            </a:extLst>
          </p:cNvPr>
          <p:cNvSpPr>
            <a:spLocks noChangeArrowheads="1"/>
          </p:cNvSpPr>
          <p:nvPr/>
        </p:nvSpPr>
        <p:spPr bwMode="auto">
          <a:xfrm>
            <a:off x="323850" y="1951673"/>
            <a:ext cx="84963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tabLst>
                <a:tab pos="3679825"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3679825"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3679825"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9pPr>
          </a:lstStyle>
          <a:p>
            <a:pPr marL="0" indent="0" algn="ctr">
              <a:buNone/>
            </a:pPr>
            <a:r>
              <a:rPr lang="fr-FR" sz="2800" b="1" dirty="0"/>
              <a:t>Journée d'actualité CEIPI du 15 mai 2020 </a:t>
            </a:r>
          </a:p>
          <a:p>
            <a:pPr marL="0" indent="0" algn="ctr">
              <a:buNone/>
            </a:pPr>
            <a:endParaRPr lang="fr-FR" sz="2800" b="1" dirty="0"/>
          </a:p>
          <a:p>
            <a:pPr marL="0" indent="0" algn="ctr">
              <a:buNone/>
            </a:pPr>
            <a:r>
              <a:rPr lang="fr-FR" sz="2800" b="1" dirty="0"/>
              <a:t>Droit d’auteur sur les arts appliqués </a:t>
            </a:r>
          </a:p>
          <a:p>
            <a:pPr marL="0" indent="0" algn="ctr">
              <a:buNone/>
            </a:pPr>
            <a:r>
              <a:rPr lang="fr-FR" sz="2800" b="1" dirty="0"/>
              <a:t>/ Dessins &amp; modèles </a:t>
            </a:r>
          </a:p>
          <a:p>
            <a:pPr marL="0" indent="0" algn="ctr">
              <a:buNone/>
            </a:pPr>
            <a:endParaRPr lang="fr-FR" sz="2800" b="1" dirty="0"/>
          </a:p>
          <a:p>
            <a:pPr marL="0" indent="0" algn="ctr">
              <a:buNone/>
            </a:pPr>
            <a:r>
              <a:rPr lang="fr-FR" sz="2800" b="1" dirty="0"/>
              <a:t>Pierre Massot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Titre 1">
            <a:extLst>
              <a:ext uri="{FF2B5EF4-FFF2-40B4-BE49-F238E27FC236}">
                <a16:creationId xmlns:a16="http://schemas.microsoft.com/office/drawing/2014/main" id="{EF004865-3AA6-4E01-A88E-4AE7AA5A4223}"/>
              </a:ext>
            </a:extLst>
          </p:cNvPr>
          <p:cNvSpPr txBox="1">
            <a:spLocks/>
          </p:cNvSpPr>
          <p:nvPr/>
        </p:nvSpPr>
        <p:spPr bwMode="auto">
          <a:xfrm>
            <a:off x="328613" y="711200"/>
            <a:ext cx="84963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fr-FR" sz="28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L’affaire de </a:t>
            </a:r>
            <a:r>
              <a:rPr kumimoji="0" lang="fr-FR" altLang="fr-FR" sz="28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la série 991 de la Porsche 911 </a:t>
            </a:r>
          </a:p>
        </p:txBody>
      </p:sp>
      <p:sp>
        <p:nvSpPr>
          <p:cNvPr id="14339" name="Rectangle 2">
            <a:extLst>
              <a:ext uri="{FF2B5EF4-FFF2-40B4-BE49-F238E27FC236}">
                <a16:creationId xmlns:a16="http://schemas.microsoft.com/office/drawing/2014/main" id="{9FBB57F6-C44D-48A1-BC07-9DE2A836868B}"/>
              </a:ext>
            </a:extLst>
          </p:cNvPr>
          <p:cNvSpPr>
            <a:spLocks noChangeArrowheads="1"/>
          </p:cNvSpPr>
          <p:nvPr/>
        </p:nvSpPr>
        <p:spPr bwMode="auto">
          <a:xfrm>
            <a:off x="377825" y="1412875"/>
            <a:ext cx="8496300" cy="2336024"/>
          </a:xfrm>
          <a:prstGeom prst="rect">
            <a:avLst/>
          </a:prstGeom>
          <a:noFill/>
          <a:ln>
            <a:noFill/>
          </a:ln>
        </p:spPr>
        <p:txBody>
          <a:bodyPr>
            <a:spAutoFit/>
          </a:bodyPr>
          <a:lstStyle>
            <a:lvl1pPr marL="342900" indent="-342900">
              <a:spcBef>
                <a:spcPct val="20000"/>
              </a:spcBef>
              <a:buFont typeface="Arial" panose="020B0604020202020204" pitchFamily="34" charset="0"/>
              <a:buChar char="•"/>
              <a:tabLst>
                <a:tab pos="3679825"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3679825"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3679825"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9pPr>
          </a:lstStyle>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r>
              <a:rPr kumimoji="0" lang="fr-FR"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1963</a:t>
            </a: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présentation de la mythique 911 (appelée initialement 901)</a:t>
            </a:r>
          </a:p>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endPar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endPar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endPar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endPar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endParaRPr kumimoji="0" lang="fr-FR" sz="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r>
              <a:rPr kumimoji="0" lang="fr-FR"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2004</a:t>
            </a: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après différentes évolutions, Porsche présente la génération type 997  </a:t>
            </a: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endParaRPr kumimoji="0" lang="fr-FR"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pic>
        <p:nvPicPr>
          <p:cNvPr id="20485" name="Image 7" descr="Une image contenant voiture&#10;&#10;Description générée automatiquement">
            <a:extLst>
              <a:ext uri="{FF2B5EF4-FFF2-40B4-BE49-F238E27FC236}">
                <a16:creationId xmlns:a16="http://schemas.microsoft.com/office/drawing/2014/main" id="{9E76FE02-E938-4A80-A619-497649ACA7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73" t="33707" b="17413"/>
          <a:stretch>
            <a:fillRect/>
          </a:stretch>
        </p:blipFill>
        <p:spPr bwMode="auto">
          <a:xfrm>
            <a:off x="2771775" y="1844675"/>
            <a:ext cx="33194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Image 6" descr="Une image contenant voiture, route, extérieur, garé&#10;&#10;Description générée automatiquement">
            <a:extLst>
              <a:ext uri="{FF2B5EF4-FFF2-40B4-BE49-F238E27FC236}">
                <a16:creationId xmlns:a16="http://schemas.microsoft.com/office/drawing/2014/main" id="{EA89315F-3896-4E63-872E-D19565AC41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65" t="4793" r="3305" b="6821"/>
          <a:stretch>
            <a:fillRect/>
          </a:stretch>
        </p:blipFill>
        <p:spPr bwMode="auto">
          <a:xfrm>
            <a:off x="2829718" y="3786966"/>
            <a:ext cx="3203575"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ZoneTexte 8">
            <a:extLst>
              <a:ext uri="{FF2B5EF4-FFF2-40B4-BE49-F238E27FC236}">
                <a16:creationId xmlns:a16="http://schemas.microsoft.com/office/drawing/2014/main" id="{8608D226-4EB1-404A-94D2-A900851E3D14}"/>
              </a:ext>
            </a:extLst>
          </p:cNvPr>
          <p:cNvSpPr txBox="1">
            <a:spLocks noChangeArrowheads="1"/>
          </p:cNvSpPr>
          <p:nvPr/>
        </p:nvSpPr>
        <p:spPr bwMode="auto">
          <a:xfrm>
            <a:off x="3659186" y="5733256"/>
            <a:ext cx="1544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911 type 997</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Titre 1">
            <a:extLst>
              <a:ext uri="{FF2B5EF4-FFF2-40B4-BE49-F238E27FC236}">
                <a16:creationId xmlns:a16="http://schemas.microsoft.com/office/drawing/2014/main" id="{DE0E866E-943D-4759-9A50-A937140F9F5D}"/>
              </a:ext>
            </a:extLst>
          </p:cNvPr>
          <p:cNvSpPr txBox="1">
            <a:spLocks/>
          </p:cNvSpPr>
          <p:nvPr/>
        </p:nvSpPr>
        <p:spPr bwMode="auto">
          <a:xfrm>
            <a:off x="350838" y="603250"/>
            <a:ext cx="84963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fr-FR" altLang="fr-FR" sz="2800" b="1" i="0" u="none" strike="noStrike" kern="1200" cap="none" spc="0" normalizeH="0" baseline="0" noProof="0" dirty="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Les contraintes marketing: l’ADN de Porsche</a:t>
            </a:r>
          </a:p>
        </p:txBody>
      </p:sp>
      <p:pic>
        <p:nvPicPr>
          <p:cNvPr id="25603" name="Image 1">
            <a:extLst>
              <a:ext uri="{FF2B5EF4-FFF2-40B4-BE49-F238E27FC236}">
                <a16:creationId xmlns:a16="http://schemas.microsoft.com/office/drawing/2014/main" id="{5F97BBDF-FFAF-4883-A56A-E4DD095E85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953" b="10800"/>
          <a:stretch>
            <a:fillRect/>
          </a:stretch>
        </p:blipFill>
        <p:spPr bwMode="auto">
          <a:xfrm>
            <a:off x="395288" y="1330325"/>
            <a:ext cx="8118475"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2">
            <a:extLst>
              <a:ext uri="{FF2B5EF4-FFF2-40B4-BE49-F238E27FC236}">
                <a16:creationId xmlns:a16="http://schemas.microsoft.com/office/drawing/2014/main" id="{5AF632C0-F5F2-49C0-992E-D8CAC2A89FEC}"/>
              </a:ext>
            </a:extLst>
          </p:cNvPr>
          <p:cNvSpPr>
            <a:spLocks noChangeArrowheads="1"/>
          </p:cNvSpPr>
          <p:nvPr/>
        </p:nvSpPr>
        <p:spPr bwMode="auto">
          <a:xfrm>
            <a:off x="2787650" y="5610225"/>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FR" altLang="fr-FR" sz="1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The Porsche Design DNA</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https://youtu.be/PKeKql1AYNY</a:t>
            </a:r>
          </a:p>
        </p:txBody>
      </p:sp>
    </p:spTree>
    <p:extLst>
      <p:ext uri="{BB962C8B-B14F-4D97-AF65-F5344CB8AC3E}">
        <p14:creationId xmlns:p14="http://schemas.microsoft.com/office/powerpoint/2010/main" val="2620218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Titre 1">
            <a:extLst>
              <a:ext uri="{FF2B5EF4-FFF2-40B4-BE49-F238E27FC236}">
                <a16:creationId xmlns:a16="http://schemas.microsoft.com/office/drawing/2014/main" id="{9166F0F6-8C62-434A-A5AD-607C21597EF7}"/>
              </a:ext>
            </a:extLst>
          </p:cNvPr>
          <p:cNvSpPr txBox="1">
            <a:spLocks/>
          </p:cNvSpPr>
          <p:nvPr/>
        </p:nvSpPr>
        <p:spPr bwMode="auto">
          <a:xfrm>
            <a:off x="350838" y="603250"/>
            <a:ext cx="84963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fr-FR" altLang="fr-FR" sz="2800" b="1" i="0" u="none" strike="noStrike" kern="1200" cap="none" spc="0" normalizeH="0" baseline="0" noProof="0" dirty="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Comment faire évoluer un design en conservant son ADN</a:t>
            </a:r>
          </a:p>
        </p:txBody>
      </p:sp>
      <p:pic>
        <p:nvPicPr>
          <p:cNvPr id="26627" name="Image 1">
            <a:extLst>
              <a:ext uri="{FF2B5EF4-FFF2-40B4-BE49-F238E27FC236}">
                <a16:creationId xmlns:a16="http://schemas.microsoft.com/office/drawing/2014/main" id="{D9415405-D1F3-475F-87B7-8DD8246965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400" r="5113" b="10802"/>
          <a:stretch>
            <a:fillRect/>
          </a:stretch>
        </p:blipFill>
        <p:spPr bwMode="auto">
          <a:xfrm>
            <a:off x="466725" y="1484313"/>
            <a:ext cx="8356600"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3">
            <a:extLst>
              <a:ext uri="{FF2B5EF4-FFF2-40B4-BE49-F238E27FC236}">
                <a16:creationId xmlns:a16="http://schemas.microsoft.com/office/drawing/2014/main" id="{2F97B094-0A38-4746-B058-91834A5719C8}"/>
              </a:ext>
            </a:extLst>
          </p:cNvPr>
          <p:cNvSpPr>
            <a:spLocks noChangeArrowheads="1"/>
          </p:cNvSpPr>
          <p:nvPr/>
        </p:nvSpPr>
        <p:spPr bwMode="auto">
          <a:xfrm>
            <a:off x="2278063" y="578485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FR" altLang="fr-FR" sz="1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The Porsche Design DNA</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https://youtu.be/PKeKql1AYNY</a:t>
            </a:r>
          </a:p>
        </p:txBody>
      </p:sp>
      <p:cxnSp>
        <p:nvCxnSpPr>
          <p:cNvPr id="3" name="Connecteur droit avec flèche 2">
            <a:extLst>
              <a:ext uri="{FF2B5EF4-FFF2-40B4-BE49-F238E27FC236}">
                <a16:creationId xmlns:a16="http://schemas.microsoft.com/office/drawing/2014/main" id="{2249C6DD-B692-4871-9BE9-4CDDEACF7382}"/>
              </a:ext>
            </a:extLst>
          </p:cNvPr>
          <p:cNvCxnSpPr/>
          <p:nvPr/>
        </p:nvCxnSpPr>
        <p:spPr>
          <a:xfrm>
            <a:off x="350838" y="2245360"/>
            <a:ext cx="2707322" cy="139192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7268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Titre 1">
            <a:extLst>
              <a:ext uri="{FF2B5EF4-FFF2-40B4-BE49-F238E27FC236}">
                <a16:creationId xmlns:a16="http://schemas.microsoft.com/office/drawing/2014/main" id="{9573E890-F215-45C8-9794-0DF0C147AE08}"/>
              </a:ext>
            </a:extLst>
          </p:cNvPr>
          <p:cNvSpPr txBox="1">
            <a:spLocks/>
          </p:cNvSpPr>
          <p:nvPr/>
        </p:nvSpPr>
        <p:spPr bwMode="auto">
          <a:xfrm>
            <a:off x="350838" y="692150"/>
            <a:ext cx="84963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fr-FR" sz="28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Le modèle déposé par Porsche</a:t>
            </a:r>
            <a:endParaRPr kumimoji="0" lang="fr-FR" altLang="fr-FR" sz="28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4339" name="Rectangle 2">
            <a:extLst>
              <a:ext uri="{FF2B5EF4-FFF2-40B4-BE49-F238E27FC236}">
                <a16:creationId xmlns:a16="http://schemas.microsoft.com/office/drawing/2014/main" id="{C0855337-B713-40A5-BFFD-C664AA446806}"/>
              </a:ext>
            </a:extLst>
          </p:cNvPr>
          <p:cNvSpPr>
            <a:spLocks noChangeArrowheads="1"/>
          </p:cNvSpPr>
          <p:nvPr/>
        </p:nvSpPr>
        <p:spPr bwMode="auto">
          <a:xfrm>
            <a:off x="369888" y="1412875"/>
            <a:ext cx="8496300" cy="5299912"/>
          </a:xfrm>
          <a:prstGeom prst="rect">
            <a:avLst/>
          </a:prstGeom>
          <a:noFill/>
          <a:ln>
            <a:noFill/>
          </a:ln>
        </p:spPr>
        <p:txBody>
          <a:bodyPr>
            <a:spAutoFit/>
          </a:bodyPr>
          <a:lstStyle>
            <a:lvl1pPr marL="342900" indent="-342900">
              <a:spcBef>
                <a:spcPct val="20000"/>
              </a:spcBef>
              <a:buFont typeface="Arial" panose="020B0604020202020204" pitchFamily="34" charset="0"/>
              <a:buChar char="•"/>
              <a:tabLst>
                <a:tab pos="3679825"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3679825"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3679825"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9pPr>
          </a:lstStyle>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20 août 2010</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Porsche AG dépose le DMC suivant correspondant au modèle de la série 991 ; ce modèle est enregistré le même jour sous le numéro 001230593 :</a:t>
            </a: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2011</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présentation à Francfort la série 991, 7</a:t>
            </a:r>
            <a:r>
              <a:rPr kumimoji="0" lang="fr-FR" sz="20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ème</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génération de 911</a:t>
            </a: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pic>
        <p:nvPicPr>
          <p:cNvPr id="21508" name="Picture 2" descr="Image not found">
            <a:extLst>
              <a:ext uri="{FF2B5EF4-FFF2-40B4-BE49-F238E27FC236}">
                <a16:creationId xmlns:a16="http://schemas.microsoft.com/office/drawing/2014/main" id="{792D950D-653B-4F05-84FC-5C16B3DFD1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2026497"/>
            <a:ext cx="3384376" cy="186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2" descr="Une image contenant extérieur, voiture, route, garé&#10;&#10;Description générée automatiquement">
            <a:extLst>
              <a:ext uri="{FF2B5EF4-FFF2-40B4-BE49-F238E27FC236}">
                <a16:creationId xmlns:a16="http://schemas.microsoft.com/office/drawing/2014/main" id="{17357934-80C9-465B-8F7F-E47F93DCC4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907" t="10774" r="2548" b="27042"/>
          <a:stretch>
            <a:fillRect/>
          </a:stretch>
        </p:blipFill>
        <p:spPr bwMode="auto">
          <a:xfrm>
            <a:off x="3141997" y="4506898"/>
            <a:ext cx="3830947" cy="172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Titre 1">
            <a:extLst>
              <a:ext uri="{FF2B5EF4-FFF2-40B4-BE49-F238E27FC236}">
                <a16:creationId xmlns:a16="http://schemas.microsoft.com/office/drawing/2014/main" id="{02E3BB7F-8163-4975-A739-3418E6DD1275}"/>
              </a:ext>
            </a:extLst>
          </p:cNvPr>
          <p:cNvSpPr txBox="1">
            <a:spLocks/>
          </p:cNvSpPr>
          <p:nvPr/>
        </p:nvSpPr>
        <p:spPr bwMode="auto">
          <a:xfrm>
            <a:off x="350838" y="620713"/>
            <a:ext cx="84963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fr-FR" altLang="fr-FR" sz="28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Qu’en pense la presse spécialisée?</a:t>
            </a:r>
          </a:p>
        </p:txBody>
      </p:sp>
      <p:sp>
        <p:nvSpPr>
          <p:cNvPr id="14339" name="Rectangle 2">
            <a:extLst>
              <a:ext uri="{FF2B5EF4-FFF2-40B4-BE49-F238E27FC236}">
                <a16:creationId xmlns:a16="http://schemas.microsoft.com/office/drawing/2014/main" id="{10449DFD-A3AE-43A7-91CC-D29A75E726F7}"/>
              </a:ext>
            </a:extLst>
          </p:cNvPr>
          <p:cNvSpPr>
            <a:spLocks noChangeArrowheads="1"/>
          </p:cNvSpPr>
          <p:nvPr/>
        </p:nvSpPr>
        <p:spPr bwMode="auto">
          <a:xfrm>
            <a:off x="377825" y="2205038"/>
            <a:ext cx="8496300" cy="3187700"/>
          </a:xfrm>
          <a:prstGeom prst="rect">
            <a:avLst/>
          </a:prstGeom>
          <a:noFill/>
          <a:ln>
            <a:noFill/>
          </a:ln>
        </p:spPr>
        <p:txBody>
          <a:bodyPr>
            <a:spAutoFit/>
          </a:bodyPr>
          <a:lstStyle>
            <a:lvl1pPr marL="342900" indent="-342900">
              <a:spcBef>
                <a:spcPct val="20000"/>
              </a:spcBef>
              <a:buFont typeface="Arial" panose="020B0604020202020204" pitchFamily="34" charset="0"/>
              <a:buChar char="•"/>
              <a:tabLst>
                <a:tab pos="3679825"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3679825"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3679825"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r>
              <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kumimoji="0" lang="fr-FR" sz="18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Comme à l'accoutumée, la Porsche 911 a choisi de se </a:t>
            </a:r>
            <a:r>
              <a:rPr kumimoji="0" lang="fr-FR" sz="1800" b="1" i="1" u="none" strike="noStrike" kern="1200" cap="none" spc="0" normalizeH="0" baseline="0" noProof="0" dirty="0">
                <a:ln>
                  <a:noFill/>
                </a:ln>
                <a:solidFill>
                  <a:srgbClr val="F79646">
                    <a:lumMod val="75000"/>
                  </a:srgbClr>
                </a:solidFill>
                <a:effectLst/>
                <a:uLnTx/>
                <a:uFillTx/>
                <a:latin typeface="Arial" panose="020B0604020202020204" pitchFamily="34" charset="0"/>
                <a:ea typeface="ＭＳ Ｐゴシック" panose="020B0600070205080204" pitchFamily="34" charset="-128"/>
                <a:cs typeface="Arial" panose="020B0604020202020204" pitchFamily="34" charset="0"/>
              </a:rPr>
              <a:t>renouveler sans chambouler son esthétique intemporelle</a:t>
            </a:r>
            <a:r>
              <a:rPr kumimoji="0" lang="fr-FR" sz="18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kumimoji="0" lang="fr-FR"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AUTOMOBILE MAGAZINE, </a:t>
            </a:r>
            <a:r>
              <a:rPr kumimoji="0" lang="fr-FR"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hlinkClick r:id="rId3"/>
              </a:rPr>
              <a:t>Faussement conservatrice</a:t>
            </a: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a:t>
            </a:r>
          </a:p>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endPar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kumimoji="0" lang="fr-FR" sz="18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Si rien ne frappe au premier abord, on s'aperçoit lorsqu'on les met côte à côte que </a:t>
            </a:r>
            <a:r>
              <a:rPr kumimoji="0" lang="fr-FR" sz="1800" b="1" i="1" u="sng" strike="noStrike" kern="1200" cap="none" spc="0" normalizeH="0" baseline="0" noProof="0" dirty="0">
                <a:ln>
                  <a:noFill/>
                </a:ln>
                <a:solidFill>
                  <a:srgbClr val="F79646">
                    <a:lumMod val="75000"/>
                  </a:srgbClr>
                </a:solidFill>
                <a:effectLst/>
                <a:uLnTx/>
                <a:uFillTx/>
                <a:latin typeface="Arial" panose="020B0604020202020204" pitchFamily="34" charset="0"/>
                <a:ea typeface="ＭＳ Ｐゴシック" panose="020B0600070205080204" pitchFamily="34" charset="-128"/>
                <a:cs typeface="Arial" panose="020B0604020202020204" pitchFamily="34" charset="0"/>
              </a:rPr>
              <a:t>la type 991 change sensiblement de proportions par rapport à sa devancière</a:t>
            </a:r>
            <a:r>
              <a:rPr kumimoji="0" lang="fr-FR" sz="18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Par ailleurs, si l'on peut se méprendre en l'observant de face, </a:t>
            </a:r>
            <a:r>
              <a:rPr kumimoji="0" lang="fr-FR" sz="1800" b="1" i="1" u="sng" strike="noStrike" kern="1200" cap="none" spc="0" normalizeH="0" baseline="0" noProof="0" dirty="0">
                <a:ln>
                  <a:noFill/>
                </a:ln>
                <a:solidFill>
                  <a:srgbClr val="F79646">
                    <a:lumMod val="75000"/>
                  </a:srgbClr>
                </a:solidFill>
                <a:effectLst/>
                <a:uLnTx/>
                <a:uFillTx/>
                <a:latin typeface="Arial" panose="020B0604020202020204" pitchFamily="34" charset="0"/>
                <a:ea typeface="ＭＳ Ｐゴシック" panose="020B0600070205080204" pitchFamily="34" charset="-128"/>
                <a:cs typeface="Arial" panose="020B0604020202020204" pitchFamily="34" charset="0"/>
              </a:rPr>
              <a:t>Porsche a gratifié la nouvelle venue de jolis feux arrière effilés inspirés de la 918</a:t>
            </a:r>
            <a:r>
              <a:rPr kumimoji="0" lang="fr-FR" sz="1800" b="1" i="1" u="none" strike="noStrike" kern="1200" cap="none" spc="0" normalizeH="0" baseline="0" noProof="0" dirty="0">
                <a:ln>
                  <a:noFill/>
                </a:ln>
                <a:solidFill>
                  <a:srgbClr val="F79646">
                    <a:lumMod val="75000"/>
                  </a:srgbClr>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kumimoji="0" lang="fr-FR" sz="18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a:t>
            </a:r>
            <a:r>
              <a:rPr kumimoji="0" lang="fr-FR"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Karine Deschamps, Francfort 2011 : </a:t>
            </a:r>
            <a:r>
              <a:rPr kumimoji="0" lang="fr-FR"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hlinkClick r:id="rId4"/>
              </a:rPr>
              <a:t>Porsche 911 (type 991) Que tout change pour que rien ne change, telle pourrait être la devise de la Porsche 911</a:t>
            </a:r>
            <a:r>
              <a:rPr kumimoji="0" lang="fr-FR"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AUTONEWS, 16 septembre 2011)</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Titre 1">
            <a:extLst>
              <a:ext uri="{FF2B5EF4-FFF2-40B4-BE49-F238E27FC236}">
                <a16:creationId xmlns:a16="http://schemas.microsoft.com/office/drawing/2014/main" id="{C7FBD00D-504E-4524-A47B-D75612A3639A}"/>
              </a:ext>
            </a:extLst>
          </p:cNvPr>
          <p:cNvSpPr txBox="1">
            <a:spLocks/>
          </p:cNvSpPr>
          <p:nvPr/>
        </p:nvSpPr>
        <p:spPr bwMode="auto">
          <a:xfrm>
            <a:off x="350838" y="603250"/>
            <a:ext cx="84963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fr-FR" altLang="fr-FR" sz="28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Et les amoureux de la marque?!</a:t>
            </a:r>
          </a:p>
        </p:txBody>
      </p:sp>
      <p:sp>
        <p:nvSpPr>
          <p:cNvPr id="14339" name="Rectangle 2">
            <a:extLst>
              <a:ext uri="{FF2B5EF4-FFF2-40B4-BE49-F238E27FC236}">
                <a16:creationId xmlns:a16="http://schemas.microsoft.com/office/drawing/2014/main" id="{3267FCEB-DD98-4D30-A00F-695173B9AF53}"/>
              </a:ext>
            </a:extLst>
          </p:cNvPr>
          <p:cNvSpPr>
            <a:spLocks noChangeArrowheads="1"/>
          </p:cNvSpPr>
          <p:nvPr/>
        </p:nvSpPr>
        <p:spPr bwMode="auto">
          <a:xfrm>
            <a:off x="377825" y="1330325"/>
            <a:ext cx="8496300" cy="4891088"/>
          </a:xfrm>
          <a:prstGeom prst="rect">
            <a:avLst/>
          </a:prstGeom>
          <a:noFill/>
          <a:ln>
            <a:noFill/>
          </a:ln>
        </p:spPr>
        <p:txBody>
          <a:bodyPr>
            <a:spAutoFit/>
          </a:bodyPr>
          <a:lstStyle>
            <a:lvl1pPr marL="342900" indent="-342900">
              <a:spcBef>
                <a:spcPct val="20000"/>
              </a:spcBef>
              <a:buFont typeface="Arial" panose="020B0604020202020204" pitchFamily="34" charset="0"/>
              <a:buChar char="•"/>
              <a:tabLst>
                <a:tab pos="3679825"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3679825"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3679825"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r>
              <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kumimoji="0" lang="fr-FR" sz="2000" b="0" i="1"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La nouvelle Porsche 911 marque une </a:t>
            </a:r>
            <a:r>
              <a:rPr kumimoji="0" lang="fr-FR" sz="2000" b="1" i="1" u="none" strike="noStrike" kern="1200" cap="none" spc="0" normalizeH="0" baseline="0" noProof="0" dirty="0">
                <a:ln>
                  <a:noFill/>
                </a:ln>
                <a:solidFill>
                  <a:srgbClr val="F79646">
                    <a:lumMod val="75000"/>
                  </a:srgbClr>
                </a:solidFill>
                <a:effectLst/>
                <a:uLnTx/>
                <a:uFillTx/>
                <a:latin typeface="Calibri" panose="020F0502020204030204" pitchFamily="34" charset="0"/>
                <a:ea typeface="ＭＳ Ｐゴシック" panose="020B0600070205080204" pitchFamily="34" charset="-128"/>
                <a:cs typeface="+mn-cs"/>
              </a:rPr>
              <a:t>évolution, plus qu'une révolution </a:t>
            </a:r>
            <a:r>
              <a:rPr kumimoji="0" lang="fr-FR" sz="2000" b="0" i="1"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des lignes de la génération précédente. Et c'est tant mieux ! La proue reprend les fameux yeux de batracien, qui semblent toutefois être </a:t>
            </a:r>
            <a:r>
              <a:rPr kumimoji="0" lang="fr-FR" sz="2000" b="1" i="1" u="sng" strike="noStrike" kern="1200" cap="none" spc="0" normalizeH="0" baseline="0" noProof="0" dirty="0">
                <a:ln>
                  <a:noFill/>
                </a:ln>
                <a:solidFill>
                  <a:srgbClr val="F79646">
                    <a:lumMod val="75000"/>
                  </a:srgbClr>
                </a:solidFill>
                <a:effectLst/>
                <a:uLnTx/>
                <a:uFillTx/>
                <a:latin typeface="Calibri" panose="020F0502020204030204" pitchFamily="34" charset="0"/>
                <a:ea typeface="ＭＳ Ｐゴシック" panose="020B0600070205080204" pitchFamily="34" charset="-128"/>
                <a:cs typeface="+mn-cs"/>
              </a:rPr>
              <a:t>plus écarquillés </a:t>
            </a:r>
            <a:r>
              <a:rPr kumimoji="0" lang="fr-FR" sz="2000" b="0" i="1"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que par le passé. En revanche, cette nouvelle version met en avant </a:t>
            </a:r>
            <a:r>
              <a:rPr kumimoji="0" lang="fr-FR" sz="2000" b="1" i="1" u="sng" strike="noStrike" kern="1200" cap="none" spc="0" normalizeH="0" baseline="0" noProof="0" dirty="0">
                <a:ln>
                  <a:noFill/>
                </a:ln>
                <a:solidFill>
                  <a:srgbClr val="F79646">
                    <a:lumMod val="75000"/>
                  </a:srgbClr>
                </a:solidFill>
                <a:effectLst/>
                <a:uLnTx/>
                <a:uFillTx/>
                <a:latin typeface="Calibri" panose="020F0502020204030204" pitchFamily="34" charset="0"/>
                <a:ea typeface="ＭＳ Ｐゴシック" panose="020B0600070205080204" pitchFamily="34" charset="-128"/>
                <a:cs typeface="+mn-cs"/>
              </a:rPr>
              <a:t>un bouclier plus expressif et plus enveloppant</a:t>
            </a:r>
            <a:r>
              <a:rPr kumimoji="0" lang="fr-FR" sz="2000" b="0" i="1"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 qu'il ne l'était par le passé, en particulier sur les versions Carrera. En outre, la nouvelle Porsche 911 met en avant un </a:t>
            </a:r>
            <a:r>
              <a:rPr kumimoji="0" lang="fr-FR" sz="2000" b="1" i="1" u="sng" strike="noStrike" kern="1200" cap="none" spc="0" normalizeH="0" baseline="0" noProof="0" dirty="0">
                <a:ln>
                  <a:noFill/>
                </a:ln>
                <a:solidFill>
                  <a:srgbClr val="F79646">
                    <a:lumMod val="75000"/>
                  </a:srgbClr>
                </a:solidFill>
                <a:effectLst/>
                <a:uLnTx/>
                <a:uFillTx/>
                <a:latin typeface="Calibri" panose="020F0502020204030204" pitchFamily="34" charset="0"/>
                <a:ea typeface="ＭＳ Ｐゴシック" panose="020B0600070205080204" pitchFamily="34" charset="-128"/>
                <a:cs typeface="+mn-cs"/>
              </a:rPr>
              <a:t>empattement rallongé de manière significative</a:t>
            </a:r>
            <a:r>
              <a:rPr kumimoji="0" lang="fr-FR" sz="2000" b="0" i="1"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 puisqu'il progresse de 10 cm et qu'il s'accompagne d'une plus faible hauteur de pavillon. </a:t>
            </a:r>
            <a:r>
              <a:rPr kumimoji="0" lang="fr-FR" sz="2000" b="1" i="1" u="sng" strike="noStrike" kern="1200" cap="none" spc="0" normalizeH="0" baseline="0" noProof="0" dirty="0">
                <a:ln>
                  <a:noFill/>
                </a:ln>
                <a:solidFill>
                  <a:srgbClr val="F79646">
                    <a:lumMod val="75000"/>
                  </a:srgbClr>
                </a:solidFill>
                <a:effectLst/>
                <a:uLnTx/>
                <a:uFillTx/>
                <a:latin typeface="Calibri" panose="020F0502020204030204" pitchFamily="34" charset="0"/>
                <a:ea typeface="ＭＳ Ｐゴシック" panose="020B0600070205080204" pitchFamily="34" charset="-128"/>
                <a:cs typeface="+mn-cs"/>
              </a:rPr>
              <a:t>L'ensemble paraît plus ramassé et plus dynamique</a:t>
            </a:r>
            <a:r>
              <a:rPr kumimoji="0" lang="fr-FR" sz="2000" b="0" i="1"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 malgré la présence de rétroviseurs moins "sexy" que par le passé. </a:t>
            </a:r>
            <a:r>
              <a:rPr kumimoji="0" lang="fr-FR" sz="2000" b="1" i="1" u="sng" strike="noStrike" kern="1200" cap="none" spc="0" normalizeH="0" baseline="0" noProof="0" dirty="0">
                <a:ln>
                  <a:noFill/>
                </a:ln>
                <a:solidFill>
                  <a:srgbClr val="F79646">
                    <a:lumMod val="75000"/>
                  </a:srgbClr>
                </a:solidFill>
                <a:effectLst/>
                <a:uLnTx/>
                <a:uFillTx/>
                <a:latin typeface="Calibri" panose="020F0502020204030204" pitchFamily="34" charset="0"/>
                <a:ea typeface="ＭＳ Ｐゴシック" panose="020B0600070205080204" pitchFamily="34" charset="-128"/>
                <a:cs typeface="+mn-cs"/>
              </a:rPr>
              <a:t>La plus grosse évolution touche la poupe</a:t>
            </a:r>
            <a:r>
              <a:rPr kumimoji="0" lang="fr-FR" sz="2000" b="0" i="1"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 Pas tant le style général, qui conserve ce "rebondi" caractéristique. Mais en y apportant un </a:t>
            </a:r>
            <a:r>
              <a:rPr kumimoji="0" lang="fr-FR" sz="2000" b="0" i="1" u="none" strike="noStrike" kern="1200" cap="none" spc="0" normalizeH="0" baseline="0" noProof="0" dirty="0" err="1">
                <a:ln>
                  <a:noFill/>
                </a:ln>
                <a:solidFill>
                  <a:prstClr val="black"/>
                </a:solidFill>
                <a:effectLst/>
                <a:uLnTx/>
                <a:uFillTx/>
                <a:latin typeface="Calibri" panose="020F0502020204030204" pitchFamily="34" charset="0"/>
                <a:ea typeface="ＭＳ Ｐゴシック" panose="020B0600070205080204" pitchFamily="34" charset="-128"/>
                <a:cs typeface="+mn-cs"/>
              </a:rPr>
              <a:t>oeil</a:t>
            </a:r>
            <a:r>
              <a:rPr kumimoji="0" lang="fr-FR" sz="2000" b="0" i="1"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 attentif, on remarque la présence d'un </a:t>
            </a:r>
            <a:r>
              <a:rPr kumimoji="0" lang="fr-FR" sz="2000" b="1" i="1" u="sng" strike="noStrike" kern="1200" cap="none" spc="0" normalizeH="0" baseline="0" noProof="0" dirty="0">
                <a:ln>
                  <a:noFill/>
                </a:ln>
                <a:solidFill>
                  <a:srgbClr val="F79646">
                    <a:lumMod val="75000"/>
                  </a:srgbClr>
                </a:solidFill>
                <a:effectLst/>
                <a:uLnTx/>
                <a:uFillTx/>
                <a:latin typeface="Calibri" panose="020F0502020204030204" pitchFamily="34" charset="0"/>
                <a:ea typeface="ＭＳ Ｐゴシック" panose="020B0600070205080204" pitchFamily="34" charset="-128"/>
                <a:cs typeface="+mn-cs"/>
              </a:rPr>
              <a:t>bouclier plus travaillé</a:t>
            </a:r>
            <a:r>
              <a:rPr kumimoji="0" lang="fr-FR" sz="2000" b="0" i="1"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 d'une </a:t>
            </a:r>
            <a:r>
              <a:rPr kumimoji="0" lang="fr-FR" sz="2000" b="1" i="1" u="sng" strike="noStrike" kern="1200" cap="none" spc="0" normalizeH="0" baseline="0" noProof="0" dirty="0">
                <a:ln>
                  <a:noFill/>
                </a:ln>
                <a:solidFill>
                  <a:srgbClr val="F79646">
                    <a:lumMod val="75000"/>
                  </a:srgbClr>
                </a:solidFill>
                <a:effectLst/>
                <a:uLnTx/>
                <a:uFillTx/>
                <a:latin typeface="Calibri" panose="020F0502020204030204" pitchFamily="34" charset="0"/>
                <a:ea typeface="ＭＳ Ｐゴシック" panose="020B0600070205080204" pitchFamily="34" charset="-128"/>
                <a:cs typeface="+mn-cs"/>
              </a:rPr>
              <a:t>grille de refroidissement réhaussé et surtout de feux aplatis et étirés</a:t>
            </a:r>
            <a:r>
              <a:rPr kumimoji="0" lang="fr-FR" sz="2000" b="0" i="1"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 inspirés de la 918 </a:t>
            </a:r>
            <a:r>
              <a:rPr kumimoji="0" lang="fr-FR" sz="2000" b="0" i="1" u="none" strike="noStrike" kern="1200" cap="none" spc="0" normalizeH="0" baseline="0" noProof="0" dirty="0" err="1">
                <a:ln>
                  <a:noFill/>
                </a:ln>
                <a:solidFill>
                  <a:prstClr val="black"/>
                </a:solidFill>
                <a:effectLst/>
                <a:uLnTx/>
                <a:uFillTx/>
                <a:latin typeface="Calibri" panose="020F0502020204030204" pitchFamily="34" charset="0"/>
                <a:ea typeface="ＭＳ Ｐゴシック" panose="020B0600070205080204" pitchFamily="34" charset="-128"/>
                <a:cs typeface="+mn-cs"/>
              </a:rPr>
              <a:t>Spyder</a:t>
            </a:r>
            <a:r>
              <a:rPr kumimoji="0" lang="fr-FR" sz="2000" b="0" i="1"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 </a:t>
            </a:r>
            <a:r>
              <a:rPr kumimoji="0" lang="fr-FR" sz="2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a:t>
            </a:r>
          </a:p>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endParaRPr kumimoji="0" lang="fr-FR" sz="10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r>
              <a:rPr kumimoji="0" lang="fr-FR"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Rédaction TURBO, </a:t>
            </a:r>
            <a:r>
              <a:rPr kumimoji="0" lang="fr-FR"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hlinkClick r:id="rId3"/>
              </a:rPr>
              <a:t>Salon Francfort 2011 : nouvelle Porsche 911 (type 991)</a:t>
            </a:r>
            <a:endPar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Titre 1">
            <a:extLst>
              <a:ext uri="{FF2B5EF4-FFF2-40B4-BE49-F238E27FC236}">
                <a16:creationId xmlns:a16="http://schemas.microsoft.com/office/drawing/2014/main" id="{808937A6-BB27-4940-93FB-0FD7F6D1FCA1}"/>
              </a:ext>
            </a:extLst>
          </p:cNvPr>
          <p:cNvSpPr txBox="1">
            <a:spLocks/>
          </p:cNvSpPr>
          <p:nvPr/>
        </p:nvSpPr>
        <p:spPr bwMode="auto">
          <a:xfrm>
            <a:off x="350838" y="603250"/>
            <a:ext cx="84963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fr-FR" altLang="fr-FR" sz="28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Et qu’en dit Porsche??</a:t>
            </a:r>
          </a:p>
        </p:txBody>
      </p:sp>
      <p:sp>
        <p:nvSpPr>
          <p:cNvPr id="14339" name="Rectangle 2">
            <a:extLst>
              <a:ext uri="{FF2B5EF4-FFF2-40B4-BE49-F238E27FC236}">
                <a16:creationId xmlns:a16="http://schemas.microsoft.com/office/drawing/2014/main" id="{341CBB13-98C3-4BEC-B769-6F9AC9DBEE6C}"/>
              </a:ext>
            </a:extLst>
          </p:cNvPr>
          <p:cNvSpPr>
            <a:spLocks noChangeArrowheads="1"/>
          </p:cNvSpPr>
          <p:nvPr/>
        </p:nvSpPr>
        <p:spPr bwMode="auto">
          <a:xfrm>
            <a:off x="377825" y="1700213"/>
            <a:ext cx="8496300" cy="2714625"/>
          </a:xfrm>
          <a:prstGeom prst="rect">
            <a:avLst/>
          </a:prstGeom>
          <a:noFill/>
          <a:ln>
            <a:noFill/>
          </a:ln>
        </p:spPr>
        <p:txBody>
          <a:bodyPr>
            <a:spAutoFit/>
          </a:bodyPr>
          <a:lstStyle>
            <a:lvl1pPr marL="342900" indent="-342900">
              <a:spcBef>
                <a:spcPct val="20000"/>
              </a:spcBef>
              <a:buFont typeface="Arial" panose="020B0604020202020204" pitchFamily="34" charset="0"/>
              <a:buChar char="•"/>
              <a:tabLst>
                <a:tab pos="3679825"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3679825"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3679825"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endParaRPr kumimoji="0" lang="fr-FR" sz="2400" b="0" i="1"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r>
              <a:rPr kumimoji="0" lang="fr-FR" sz="2400" b="0" i="1"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  Avec sa </a:t>
            </a:r>
            <a:r>
              <a:rPr kumimoji="0" lang="fr-FR" sz="2400" b="1" i="1" u="sng" strike="noStrike" kern="1200" cap="none" spc="0" normalizeH="0" baseline="0" noProof="0" dirty="0">
                <a:ln>
                  <a:noFill/>
                </a:ln>
                <a:solidFill>
                  <a:srgbClr val="F79646">
                    <a:lumMod val="75000"/>
                  </a:srgbClr>
                </a:solidFill>
                <a:effectLst/>
                <a:uLnTx/>
                <a:uFillTx/>
                <a:latin typeface="Calibri" panose="020F0502020204030204" pitchFamily="34" charset="0"/>
                <a:ea typeface="ＭＳ Ｐゴシック" panose="020B0600070205080204" pitchFamily="34" charset="-128"/>
                <a:cs typeface="+mn-cs"/>
              </a:rPr>
              <a:t>silhouette étirée</a:t>
            </a:r>
            <a:r>
              <a:rPr kumimoji="0" lang="fr-FR" sz="2400" b="0" i="1"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 ses </a:t>
            </a:r>
            <a:r>
              <a:rPr kumimoji="0" lang="fr-FR" sz="2400" b="1" i="1" u="sng" strike="noStrike" kern="1200" cap="none" spc="0" normalizeH="0" baseline="0" noProof="0" dirty="0">
                <a:ln>
                  <a:noFill/>
                </a:ln>
                <a:solidFill>
                  <a:srgbClr val="F79646">
                    <a:lumMod val="75000"/>
                  </a:srgbClr>
                </a:solidFill>
                <a:effectLst/>
                <a:uLnTx/>
                <a:uFillTx/>
                <a:latin typeface="Calibri" panose="020F0502020204030204" pitchFamily="34" charset="0"/>
                <a:ea typeface="ＭＳ Ｐゴシック" panose="020B0600070205080204" pitchFamily="34" charset="-128"/>
                <a:cs typeface="+mn-cs"/>
              </a:rPr>
              <a:t>surfaces tendues</a:t>
            </a:r>
            <a:r>
              <a:rPr kumimoji="0" lang="fr-FR" sz="2400" b="0" i="1"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 et le </a:t>
            </a:r>
            <a:r>
              <a:rPr kumimoji="0" lang="fr-FR" sz="2400" b="1" i="1" u="sng" strike="noStrike" kern="1200" cap="none" spc="0" normalizeH="0" baseline="0" noProof="0" dirty="0">
                <a:ln>
                  <a:noFill/>
                </a:ln>
                <a:solidFill>
                  <a:srgbClr val="F79646">
                    <a:lumMod val="75000"/>
                  </a:srgbClr>
                </a:solidFill>
                <a:effectLst/>
                <a:uLnTx/>
                <a:uFillTx/>
                <a:latin typeface="Calibri" panose="020F0502020204030204" pitchFamily="34" charset="0"/>
                <a:ea typeface="ＭＳ Ｐゴシック" panose="020B0600070205080204" pitchFamily="34" charset="-128"/>
                <a:cs typeface="+mn-cs"/>
              </a:rPr>
              <a:t>souci du détail</a:t>
            </a:r>
            <a:r>
              <a:rPr kumimoji="0" lang="fr-FR" sz="2400" b="0" i="1"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 qui la caractérise, la Porsche 911 septième du nom reste </a:t>
            </a:r>
            <a:r>
              <a:rPr kumimoji="0" lang="fr-FR" sz="2400" b="1" i="1" u="none" strike="noStrike" kern="1200" cap="none" spc="0" normalizeH="0" baseline="0" noProof="0" dirty="0">
                <a:ln>
                  <a:noFill/>
                </a:ln>
                <a:solidFill>
                  <a:srgbClr val="F79646">
                    <a:lumMod val="75000"/>
                  </a:srgbClr>
                </a:solidFill>
                <a:effectLst/>
                <a:uLnTx/>
                <a:uFillTx/>
                <a:latin typeface="Calibri" panose="020F0502020204030204" pitchFamily="34" charset="0"/>
                <a:ea typeface="ＭＳ Ｐゴシック" panose="020B0600070205080204" pitchFamily="34" charset="-128"/>
                <a:cs typeface="+mn-cs"/>
              </a:rPr>
              <a:t>fidèle à l’héritage 911 </a:t>
            </a:r>
            <a:r>
              <a:rPr kumimoji="0" lang="fr-FR" sz="2400" b="1" i="1" u="sng" strike="noStrike" kern="1200" cap="none" spc="0" normalizeH="0" baseline="0" noProof="0" dirty="0">
                <a:ln>
                  <a:noFill/>
                </a:ln>
                <a:solidFill>
                  <a:srgbClr val="F79646">
                    <a:lumMod val="75000"/>
                  </a:srgbClr>
                </a:solidFill>
                <a:effectLst/>
                <a:uLnTx/>
                <a:uFillTx/>
                <a:latin typeface="Calibri" panose="020F0502020204030204" pitchFamily="34" charset="0"/>
                <a:ea typeface="ＭＳ Ｐゴシック" panose="020B0600070205080204" pitchFamily="34" charset="-128"/>
                <a:cs typeface="+mn-cs"/>
              </a:rPr>
              <a:t>et</a:t>
            </a:r>
            <a:r>
              <a:rPr kumimoji="0" lang="fr-FR" sz="2400" b="0" i="1" u="none" strike="noStrike" kern="1200" cap="none" spc="0" normalizeH="0" baseline="0" noProof="0" dirty="0">
                <a:ln>
                  <a:noFill/>
                </a:ln>
                <a:solidFill>
                  <a:srgbClr val="F79646">
                    <a:lumMod val="75000"/>
                  </a:srgbClr>
                </a:solidFill>
                <a:effectLst/>
                <a:uLnTx/>
                <a:uFillTx/>
                <a:latin typeface="Calibri" panose="020F0502020204030204" pitchFamily="34" charset="0"/>
                <a:ea typeface="ＭＳ Ｐゴシック" panose="020B0600070205080204" pitchFamily="34" charset="-128"/>
                <a:cs typeface="+mn-cs"/>
              </a:rPr>
              <a:t> </a:t>
            </a:r>
            <a:r>
              <a:rPr kumimoji="0" lang="fr-FR" sz="2400" b="0" i="1"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impose une fois de plus de </a:t>
            </a:r>
            <a:r>
              <a:rPr kumimoji="0" lang="fr-FR" sz="2400" b="1" i="1" u="sng" strike="noStrike" kern="1200" cap="none" spc="0" normalizeH="0" baseline="0" noProof="0" dirty="0">
                <a:ln>
                  <a:noFill/>
                </a:ln>
                <a:solidFill>
                  <a:srgbClr val="F79646">
                    <a:lumMod val="75000"/>
                  </a:srgbClr>
                </a:solidFill>
                <a:effectLst/>
                <a:uLnTx/>
                <a:uFillTx/>
                <a:latin typeface="Calibri" panose="020F0502020204030204" pitchFamily="34" charset="0"/>
                <a:ea typeface="ＭＳ Ｐゴシック" panose="020B0600070205080204" pitchFamily="34" charset="-128"/>
                <a:cs typeface="+mn-cs"/>
              </a:rPr>
              <a:t>nouvelles références en matière de design automobile </a:t>
            </a:r>
            <a:r>
              <a:rPr kumimoji="0" lang="fr-FR"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a:t>
            </a:r>
          </a:p>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endParaRPr kumimoji="0" lang="fr-FR" sz="1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r>
              <a:rPr kumimoji="0" lang="fr-FR" sz="2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Source: </a:t>
            </a: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hlinkClick r:id="rId3"/>
              </a:rPr>
              <a:t>www.porsche.com</a:t>
            </a:r>
            <a:endPar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u numéro de diapositive 3">
            <a:extLst>
              <a:ext uri="{FF2B5EF4-FFF2-40B4-BE49-F238E27FC236}">
                <a16:creationId xmlns:a16="http://schemas.microsoft.com/office/drawing/2014/main" id="{F7BDC892-CCEB-4B82-A129-95CC7B2C15F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0236D40-8BE2-4CEA-ADE8-280030F5FCFD}" type="slidenum">
              <a:rPr kumimoji="0" lang="fr-FR" altLang="fr-FR"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27</a:t>
            </a:fld>
            <a:endParaRPr kumimoji="0" lang="fr-FR" altLang="fr-FR"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pic>
        <p:nvPicPr>
          <p:cNvPr id="27651" name="Picture 10" descr="Image not found">
            <a:extLst>
              <a:ext uri="{FF2B5EF4-FFF2-40B4-BE49-F238E27FC236}">
                <a16:creationId xmlns:a16="http://schemas.microsoft.com/office/drawing/2014/main" id="{139E369D-8A59-44BA-BCEB-A4E6F18114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 y="3100388"/>
            <a:ext cx="3938588"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1">
            <a:extLst>
              <a:ext uri="{FF2B5EF4-FFF2-40B4-BE49-F238E27FC236}">
                <a16:creationId xmlns:a16="http://schemas.microsoft.com/office/drawing/2014/main" id="{335F7D9A-1213-4A95-BD8C-4971673E830D}"/>
              </a:ext>
            </a:extLst>
          </p:cNvPr>
          <p:cNvSpPr>
            <a:spLocks noChangeArrowheads="1"/>
          </p:cNvSpPr>
          <p:nvPr/>
        </p:nvSpPr>
        <p:spPr bwMode="auto">
          <a:xfrm>
            <a:off x="1776413" y="5516563"/>
            <a:ext cx="1198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Série 997</a:t>
            </a:r>
            <a:endParaRPr kumimoji="0" lang="fr-FR" altLang="fr-FR" sz="1800" b="1" i="0" u="none" strike="noStrike" kern="1200" cap="none" spc="0" normalizeH="0" baseline="0" noProof="0">
              <a:ln>
                <a:noFill/>
              </a:ln>
              <a:solidFill>
                <a:prstClr val="black"/>
              </a:solidFill>
              <a:effectLst/>
              <a:uLnTx/>
              <a:uFillTx/>
              <a:latin typeface="Bembo" panose="02020502050201020203" pitchFamily="18" charset="0"/>
              <a:ea typeface="ＭＳ Ｐゴシック" panose="020B0600070205080204" pitchFamily="34" charset="-128"/>
              <a:cs typeface="Times New Roman" panose="02020603050405020304" pitchFamily="18" charset="0"/>
            </a:endParaRPr>
          </a:p>
        </p:txBody>
      </p:sp>
      <p:pic>
        <p:nvPicPr>
          <p:cNvPr id="27653" name="Picture 14" descr="Image not found">
            <a:extLst>
              <a:ext uri="{FF2B5EF4-FFF2-40B4-BE49-F238E27FC236}">
                <a16:creationId xmlns:a16="http://schemas.microsoft.com/office/drawing/2014/main" id="{2230D0B6-D983-4400-BC34-3A349244FE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3154363"/>
            <a:ext cx="3502025"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1">
            <a:extLst>
              <a:ext uri="{FF2B5EF4-FFF2-40B4-BE49-F238E27FC236}">
                <a16:creationId xmlns:a16="http://schemas.microsoft.com/office/drawing/2014/main" id="{AC0B3D62-5112-4CAA-8CE1-114F95C24AD7}"/>
              </a:ext>
            </a:extLst>
          </p:cNvPr>
          <p:cNvSpPr>
            <a:spLocks noChangeArrowheads="1"/>
          </p:cNvSpPr>
          <p:nvPr/>
        </p:nvSpPr>
        <p:spPr bwMode="auto">
          <a:xfrm>
            <a:off x="6227763" y="5478463"/>
            <a:ext cx="1198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Times New Roman" panose="02020603050405020304" pitchFamily="18" charset="0"/>
              </a:rPr>
              <a:t>Série 991</a:t>
            </a:r>
            <a:endParaRPr kumimoji="0" lang="fr-FR" altLang="fr-FR" sz="1800" b="1" i="0" u="none" strike="noStrike" kern="1200" cap="none" spc="0" normalizeH="0" baseline="0" noProof="0">
              <a:ln>
                <a:noFill/>
              </a:ln>
              <a:solidFill>
                <a:prstClr val="black"/>
              </a:solidFill>
              <a:effectLst/>
              <a:uLnTx/>
              <a:uFillTx/>
              <a:latin typeface="Bembo" panose="02020502050201020203" pitchFamily="18" charset="0"/>
              <a:ea typeface="ＭＳ Ｐゴシック" panose="020B0600070205080204" pitchFamily="34" charset="-128"/>
              <a:cs typeface="Times New Roman" panose="02020603050405020304" pitchFamily="18" charset="0"/>
            </a:endParaRPr>
          </a:p>
        </p:txBody>
      </p:sp>
      <p:sp>
        <p:nvSpPr>
          <p:cNvPr id="2" name="Ellipse 1">
            <a:extLst>
              <a:ext uri="{FF2B5EF4-FFF2-40B4-BE49-F238E27FC236}">
                <a16:creationId xmlns:a16="http://schemas.microsoft.com/office/drawing/2014/main" id="{F84AC892-11EB-4B79-9E11-65F915338517}"/>
              </a:ext>
            </a:extLst>
          </p:cNvPr>
          <p:cNvSpPr/>
          <p:nvPr/>
        </p:nvSpPr>
        <p:spPr>
          <a:xfrm>
            <a:off x="7524750" y="4654550"/>
            <a:ext cx="957263" cy="369888"/>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Ellipse 7">
            <a:extLst>
              <a:ext uri="{FF2B5EF4-FFF2-40B4-BE49-F238E27FC236}">
                <a16:creationId xmlns:a16="http://schemas.microsoft.com/office/drawing/2014/main" id="{6E3DF938-A89C-4A31-A9EC-A940C8A88A00}"/>
              </a:ext>
            </a:extLst>
          </p:cNvPr>
          <p:cNvSpPr/>
          <p:nvPr/>
        </p:nvSpPr>
        <p:spPr>
          <a:xfrm>
            <a:off x="5826125" y="4806950"/>
            <a:ext cx="1698625" cy="503238"/>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5" name="Connecteur droit 4">
            <a:extLst>
              <a:ext uri="{FF2B5EF4-FFF2-40B4-BE49-F238E27FC236}">
                <a16:creationId xmlns:a16="http://schemas.microsoft.com/office/drawing/2014/main" id="{4B41F13E-9F1F-48A1-AE48-7B1441A5D153}"/>
              </a:ext>
            </a:extLst>
          </p:cNvPr>
          <p:cNvCxnSpPr/>
          <p:nvPr/>
        </p:nvCxnSpPr>
        <p:spPr>
          <a:xfrm>
            <a:off x="5724525" y="4005263"/>
            <a:ext cx="2087563" cy="0"/>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Connecteur droit 11">
            <a:extLst>
              <a:ext uri="{FF2B5EF4-FFF2-40B4-BE49-F238E27FC236}">
                <a16:creationId xmlns:a16="http://schemas.microsoft.com/office/drawing/2014/main" id="{3CFF91BD-A7D7-4988-9BCA-223A219C965E}"/>
              </a:ext>
            </a:extLst>
          </p:cNvPr>
          <p:cNvCxnSpPr/>
          <p:nvPr/>
        </p:nvCxnSpPr>
        <p:spPr>
          <a:xfrm>
            <a:off x="1393825" y="4005263"/>
            <a:ext cx="2087563" cy="0"/>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
        <p:nvSpPr>
          <p:cNvPr id="27659" name="Titre 1">
            <a:extLst>
              <a:ext uri="{FF2B5EF4-FFF2-40B4-BE49-F238E27FC236}">
                <a16:creationId xmlns:a16="http://schemas.microsoft.com/office/drawing/2014/main" id="{D6C9D64F-3CF1-409F-A855-5C5A20C807EE}"/>
              </a:ext>
            </a:extLst>
          </p:cNvPr>
          <p:cNvSpPr txBox="1">
            <a:spLocks/>
          </p:cNvSpPr>
          <p:nvPr/>
        </p:nvSpPr>
        <p:spPr bwMode="auto">
          <a:xfrm>
            <a:off x="350838" y="620713"/>
            <a:ext cx="84963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fr-FR" sz="28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La demande de nullité du modèle 991 </a:t>
            </a:r>
            <a:endParaRPr kumimoji="0" lang="fr-FR" altLang="fr-FR" sz="28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27660" name="Rectangle 5">
            <a:extLst>
              <a:ext uri="{FF2B5EF4-FFF2-40B4-BE49-F238E27FC236}">
                <a16:creationId xmlns:a16="http://schemas.microsoft.com/office/drawing/2014/main" id="{D8D08D68-BF68-4624-9B12-98812F9EE9A8}"/>
              </a:ext>
            </a:extLst>
          </p:cNvPr>
          <p:cNvSpPr>
            <a:spLocks noChangeArrowheads="1"/>
          </p:cNvSpPr>
          <p:nvPr/>
        </p:nvSpPr>
        <p:spPr bwMode="auto">
          <a:xfrm>
            <a:off x="444500" y="1628775"/>
            <a:ext cx="80613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0"/>
              </a:spcBef>
              <a:spcAft>
                <a:spcPct val="0"/>
              </a:spcAft>
              <a:buClrTx/>
              <a:buSzTx/>
              <a:buFontTx/>
              <a:buNone/>
              <a:tabLst/>
              <a:defRPr/>
            </a:pPr>
            <a:r>
              <a:rPr kumimoji="0" lang="fr-FR" altLang="fr-FR" sz="1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8 juillet 2014</a:t>
            </a:r>
            <a:r>
              <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Autec AG demande la nullité du DMC correspondant au modèle de la série 991 au motif qu’il ne se distingue pas sensiblement du DMC 000735428 déposé le 5/6/2007 correspondant à celui de la série 997 :</a:t>
            </a:r>
            <a:endParaRPr kumimoji="0" lang="fr-FR" altLang="fr-FR" sz="1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u numéro de diapositive 3">
            <a:extLst>
              <a:ext uri="{FF2B5EF4-FFF2-40B4-BE49-F238E27FC236}">
                <a16:creationId xmlns:a16="http://schemas.microsoft.com/office/drawing/2014/main" id="{F8DF5952-FE4F-42E2-BA14-D02F300FA65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E2535B5-996F-4303-9ED4-F1C1824AFBC1}" type="slidenum">
              <a:rPr kumimoji="0" lang="fr-FR" altLang="fr-FR"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28</a:t>
            </a:fld>
            <a:endParaRPr kumimoji="0" lang="fr-FR" altLang="fr-FR"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29699" name="Rectangle 1">
            <a:extLst>
              <a:ext uri="{FF2B5EF4-FFF2-40B4-BE49-F238E27FC236}">
                <a16:creationId xmlns:a16="http://schemas.microsoft.com/office/drawing/2014/main" id="{D6D33606-0D81-4C6A-9577-B713A2AF758C}"/>
              </a:ext>
            </a:extLst>
          </p:cNvPr>
          <p:cNvSpPr>
            <a:spLocks noChangeArrowheads="1"/>
          </p:cNvSpPr>
          <p:nvPr/>
        </p:nvSpPr>
        <p:spPr bwMode="auto">
          <a:xfrm>
            <a:off x="1646238" y="4837113"/>
            <a:ext cx="1196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Série 997</a:t>
            </a:r>
            <a:endParaRPr kumimoji="0" lang="fr-FR" altLang="fr-FR" sz="1800" b="1" i="0" u="none" strike="noStrike" kern="1200" cap="none" spc="0" normalizeH="0" baseline="0" noProof="0">
              <a:ln>
                <a:noFill/>
              </a:ln>
              <a:solidFill>
                <a:prstClr val="black"/>
              </a:solidFill>
              <a:effectLst/>
              <a:uLnTx/>
              <a:uFillTx/>
              <a:latin typeface="Bembo" panose="02020502050201020203" pitchFamily="18" charset="0"/>
              <a:ea typeface="ＭＳ Ｐゴシック" panose="020B0600070205080204" pitchFamily="34" charset="-128"/>
              <a:cs typeface="Times New Roman" panose="02020603050405020304" pitchFamily="18" charset="0"/>
            </a:endParaRPr>
          </a:p>
        </p:txBody>
      </p:sp>
      <p:sp>
        <p:nvSpPr>
          <p:cNvPr id="29700" name="Rectangle 1">
            <a:extLst>
              <a:ext uri="{FF2B5EF4-FFF2-40B4-BE49-F238E27FC236}">
                <a16:creationId xmlns:a16="http://schemas.microsoft.com/office/drawing/2014/main" id="{F6BBE59B-A5BE-4FA6-BAD9-5D8525B1049E}"/>
              </a:ext>
            </a:extLst>
          </p:cNvPr>
          <p:cNvSpPr>
            <a:spLocks noChangeArrowheads="1"/>
          </p:cNvSpPr>
          <p:nvPr/>
        </p:nvSpPr>
        <p:spPr bwMode="auto">
          <a:xfrm>
            <a:off x="6178550" y="4803775"/>
            <a:ext cx="1198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Times New Roman" panose="02020603050405020304" pitchFamily="18" charset="0"/>
              </a:rPr>
              <a:t>Série 991</a:t>
            </a:r>
            <a:endParaRPr kumimoji="0" lang="fr-FR" altLang="fr-FR" sz="1800" b="1" i="0" u="none" strike="noStrike" kern="1200" cap="none" spc="0" normalizeH="0" baseline="0" noProof="0">
              <a:ln>
                <a:noFill/>
              </a:ln>
              <a:solidFill>
                <a:prstClr val="black"/>
              </a:solidFill>
              <a:effectLst/>
              <a:uLnTx/>
              <a:uFillTx/>
              <a:latin typeface="Bembo" panose="02020502050201020203" pitchFamily="18" charset="0"/>
              <a:ea typeface="ＭＳ Ｐゴシック" panose="020B0600070205080204" pitchFamily="34" charset="-128"/>
              <a:cs typeface="Times New Roman" panose="02020603050405020304" pitchFamily="18" charset="0"/>
            </a:endParaRPr>
          </a:p>
        </p:txBody>
      </p:sp>
      <p:pic>
        <p:nvPicPr>
          <p:cNvPr id="29701" name="Picture 15" descr="Image not found">
            <a:extLst>
              <a:ext uri="{FF2B5EF4-FFF2-40B4-BE49-F238E27FC236}">
                <a16:creationId xmlns:a16="http://schemas.microsoft.com/office/drawing/2014/main" id="{0A13A51B-1610-44E3-9DC4-662165E58E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93" b="8354"/>
          <a:stretch>
            <a:fillRect/>
          </a:stretch>
        </p:blipFill>
        <p:spPr bwMode="auto">
          <a:xfrm>
            <a:off x="4579938" y="2709863"/>
            <a:ext cx="4564062" cy="164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4" descr="Image not found">
            <a:extLst>
              <a:ext uri="{FF2B5EF4-FFF2-40B4-BE49-F238E27FC236}">
                <a16:creationId xmlns:a16="http://schemas.microsoft.com/office/drawing/2014/main" id="{522E61AE-C095-48D7-8BD2-276E159C3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215" r="7246" b="14754"/>
          <a:stretch>
            <a:fillRect/>
          </a:stretch>
        </p:blipFill>
        <p:spPr bwMode="auto">
          <a:xfrm>
            <a:off x="0" y="2538413"/>
            <a:ext cx="4619625" cy="182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Connecteur droit avec flèche 2">
            <a:extLst>
              <a:ext uri="{FF2B5EF4-FFF2-40B4-BE49-F238E27FC236}">
                <a16:creationId xmlns:a16="http://schemas.microsoft.com/office/drawing/2014/main" id="{0B0A4576-3EA6-4CF7-85C1-981B13072040}"/>
              </a:ext>
            </a:extLst>
          </p:cNvPr>
          <p:cNvCxnSpPr>
            <a:cxnSpLocks/>
          </p:cNvCxnSpPr>
          <p:nvPr/>
        </p:nvCxnSpPr>
        <p:spPr>
          <a:xfrm flipH="1">
            <a:off x="7380288" y="3232150"/>
            <a:ext cx="720725" cy="2174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u numéro de diapositive 3">
            <a:extLst>
              <a:ext uri="{FF2B5EF4-FFF2-40B4-BE49-F238E27FC236}">
                <a16:creationId xmlns:a16="http://schemas.microsoft.com/office/drawing/2014/main" id="{E2B07E57-651F-48AD-B12F-ED158748171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A126C67-73C9-4494-A8D5-56C096682AC4}" type="slidenum">
              <a:rPr kumimoji="0" lang="fr-FR" altLang="fr-FR"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fr-FR" altLang="fr-FR"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31747" name="Rectangle 1">
            <a:extLst>
              <a:ext uri="{FF2B5EF4-FFF2-40B4-BE49-F238E27FC236}">
                <a16:creationId xmlns:a16="http://schemas.microsoft.com/office/drawing/2014/main" id="{486E2A45-468E-4606-B4B7-A40E84EAD118}"/>
              </a:ext>
            </a:extLst>
          </p:cNvPr>
          <p:cNvSpPr>
            <a:spLocks noChangeArrowheads="1"/>
          </p:cNvSpPr>
          <p:nvPr/>
        </p:nvSpPr>
        <p:spPr bwMode="auto">
          <a:xfrm>
            <a:off x="2149475" y="4837113"/>
            <a:ext cx="1198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Série 997</a:t>
            </a:r>
            <a:endParaRPr kumimoji="0" lang="fr-FR" altLang="fr-FR" sz="1800" b="1" i="0" u="none" strike="noStrike" kern="1200" cap="none" spc="0" normalizeH="0" baseline="0" noProof="0">
              <a:ln>
                <a:noFill/>
              </a:ln>
              <a:solidFill>
                <a:prstClr val="black"/>
              </a:solidFill>
              <a:effectLst/>
              <a:uLnTx/>
              <a:uFillTx/>
              <a:latin typeface="Bembo" panose="02020502050201020203" pitchFamily="18" charset="0"/>
              <a:ea typeface="ＭＳ Ｐゴシック" panose="020B0600070205080204" pitchFamily="34" charset="-128"/>
              <a:cs typeface="Times New Roman" panose="02020603050405020304" pitchFamily="18" charset="0"/>
            </a:endParaRPr>
          </a:p>
        </p:txBody>
      </p:sp>
      <p:sp>
        <p:nvSpPr>
          <p:cNvPr id="31748" name="Rectangle 1">
            <a:extLst>
              <a:ext uri="{FF2B5EF4-FFF2-40B4-BE49-F238E27FC236}">
                <a16:creationId xmlns:a16="http://schemas.microsoft.com/office/drawing/2014/main" id="{C51561EF-C37C-4CDF-BE0D-F62F957BC887}"/>
              </a:ext>
            </a:extLst>
          </p:cNvPr>
          <p:cNvSpPr>
            <a:spLocks noChangeArrowheads="1"/>
          </p:cNvSpPr>
          <p:nvPr/>
        </p:nvSpPr>
        <p:spPr bwMode="auto">
          <a:xfrm>
            <a:off x="6283325" y="4805363"/>
            <a:ext cx="1196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Série 991</a:t>
            </a:r>
            <a:endParaRPr kumimoji="0" lang="fr-FR" altLang="fr-FR" sz="1800" b="1" i="0" u="none" strike="noStrike" kern="1200" cap="none" spc="0" normalizeH="0" baseline="0" noProof="0">
              <a:ln>
                <a:noFill/>
              </a:ln>
              <a:solidFill>
                <a:prstClr val="black"/>
              </a:solidFill>
              <a:effectLst/>
              <a:uLnTx/>
              <a:uFillTx/>
              <a:latin typeface="Bembo" panose="02020502050201020203" pitchFamily="18" charset="0"/>
              <a:ea typeface="ＭＳ Ｐゴシック" panose="020B0600070205080204" pitchFamily="34" charset="-128"/>
              <a:cs typeface="Times New Roman" panose="02020603050405020304" pitchFamily="18" charset="0"/>
            </a:endParaRPr>
          </a:p>
        </p:txBody>
      </p:sp>
      <p:pic>
        <p:nvPicPr>
          <p:cNvPr id="31749" name="Picture 3" descr="Image not found">
            <a:extLst>
              <a:ext uri="{FF2B5EF4-FFF2-40B4-BE49-F238E27FC236}">
                <a16:creationId xmlns:a16="http://schemas.microsoft.com/office/drawing/2014/main" id="{70BBB7F2-1EA5-430B-828B-4F10D9C938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0400"/>
          <a:stretch>
            <a:fillRect/>
          </a:stretch>
        </p:blipFill>
        <p:spPr bwMode="auto">
          <a:xfrm>
            <a:off x="449263" y="1865313"/>
            <a:ext cx="4532312"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2" descr="Image not found">
            <a:extLst>
              <a:ext uri="{FF2B5EF4-FFF2-40B4-BE49-F238E27FC236}">
                <a16:creationId xmlns:a16="http://schemas.microsoft.com/office/drawing/2014/main" id="{B53465DB-3AB3-4B9A-BE13-184D2BB5E8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420" t="7588" r="5122" b="8276"/>
          <a:stretch>
            <a:fillRect/>
          </a:stretch>
        </p:blipFill>
        <p:spPr bwMode="auto">
          <a:xfrm>
            <a:off x="5072063" y="1982788"/>
            <a:ext cx="357822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llipse 1">
            <a:extLst>
              <a:ext uri="{FF2B5EF4-FFF2-40B4-BE49-F238E27FC236}">
                <a16:creationId xmlns:a16="http://schemas.microsoft.com/office/drawing/2014/main" id="{73A92B1F-F7D6-42A1-B6F2-8189848F587F}"/>
              </a:ext>
            </a:extLst>
          </p:cNvPr>
          <p:cNvSpPr/>
          <p:nvPr/>
        </p:nvSpPr>
        <p:spPr>
          <a:xfrm>
            <a:off x="7480300" y="3014663"/>
            <a:ext cx="1169988" cy="55562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 name="Connecteur droit avec flèche 3">
            <a:extLst>
              <a:ext uri="{FF2B5EF4-FFF2-40B4-BE49-F238E27FC236}">
                <a16:creationId xmlns:a16="http://schemas.microsoft.com/office/drawing/2014/main" id="{0A0C4411-7349-4AA4-B75A-F9E69C02193D}"/>
              </a:ext>
            </a:extLst>
          </p:cNvPr>
          <p:cNvCxnSpPr/>
          <p:nvPr/>
        </p:nvCxnSpPr>
        <p:spPr>
          <a:xfrm>
            <a:off x="5072063" y="1865313"/>
            <a:ext cx="723900" cy="98742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Connecteur droit avec flèche 10">
            <a:extLst>
              <a:ext uri="{FF2B5EF4-FFF2-40B4-BE49-F238E27FC236}">
                <a16:creationId xmlns:a16="http://schemas.microsoft.com/office/drawing/2014/main" id="{A7320310-3662-468F-B15F-DB50D796E950}"/>
              </a:ext>
            </a:extLst>
          </p:cNvPr>
          <p:cNvCxnSpPr>
            <a:cxnSpLocks/>
          </p:cNvCxnSpPr>
          <p:nvPr/>
        </p:nvCxnSpPr>
        <p:spPr>
          <a:xfrm flipV="1">
            <a:off x="5292725" y="3841750"/>
            <a:ext cx="865188" cy="8905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Connecteur droit avec flèche 12">
            <a:extLst>
              <a:ext uri="{FF2B5EF4-FFF2-40B4-BE49-F238E27FC236}">
                <a16:creationId xmlns:a16="http://schemas.microsoft.com/office/drawing/2014/main" id="{BECA681F-E42D-4B0B-A1D1-69547EBF206D}"/>
              </a:ext>
            </a:extLst>
          </p:cNvPr>
          <p:cNvCxnSpPr>
            <a:cxnSpLocks/>
          </p:cNvCxnSpPr>
          <p:nvPr/>
        </p:nvCxnSpPr>
        <p:spPr>
          <a:xfrm flipH="1" flipV="1">
            <a:off x="8296275" y="4308475"/>
            <a:ext cx="665163" cy="52863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Connecteur droit avec flèche 15">
            <a:extLst>
              <a:ext uri="{FF2B5EF4-FFF2-40B4-BE49-F238E27FC236}">
                <a16:creationId xmlns:a16="http://schemas.microsoft.com/office/drawing/2014/main" id="{52D8EA52-3451-42CC-B5E5-3B1A9487A8A9}"/>
              </a:ext>
            </a:extLst>
          </p:cNvPr>
          <p:cNvCxnSpPr>
            <a:cxnSpLocks/>
          </p:cNvCxnSpPr>
          <p:nvPr/>
        </p:nvCxnSpPr>
        <p:spPr>
          <a:xfrm flipH="1">
            <a:off x="7092950" y="1495425"/>
            <a:ext cx="1800225" cy="190976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842" name="Titre 1">
            <a:extLst>
              <a:ext uri="{FF2B5EF4-FFF2-40B4-BE49-F238E27FC236}">
                <a16:creationId xmlns:a16="http://schemas.microsoft.com/office/drawing/2014/main" id="{6B8EB62C-E4B9-9A4F-AF4C-25EDD3098549}"/>
              </a:ext>
            </a:extLst>
          </p:cNvPr>
          <p:cNvSpPr txBox="1">
            <a:spLocks/>
          </p:cNvSpPr>
          <p:nvPr/>
        </p:nvSpPr>
        <p:spPr bwMode="auto">
          <a:xfrm>
            <a:off x="350838" y="747713"/>
            <a:ext cx="84963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fr-FR" sz="28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L’affaire Brompton</a:t>
            </a:r>
            <a:endParaRPr kumimoji="0" lang="fr-FR" altLang="fr-FR" sz="28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5363" name="Rectangle 2">
            <a:extLst>
              <a:ext uri="{FF2B5EF4-FFF2-40B4-BE49-F238E27FC236}">
                <a16:creationId xmlns:a16="http://schemas.microsoft.com/office/drawing/2014/main" id="{45687F77-9561-BA43-B566-6F057CC1D56F}"/>
              </a:ext>
            </a:extLst>
          </p:cNvPr>
          <p:cNvSpPr>
            <a:spLocks noChangeArrowheads="1"/>
          </p:cNvSpPr>
          <p:nvPr/>
        </p:nvSpPr>
        <p:spPr bwMode="auto">
          <a:xfrm>
            <a:off x="377825" y="1484313"/>
            <a:ext cx="8496300" cy="286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tabLst>
                <a:tab pos="3679825"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3679825"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3679825"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9pPr>
          </a:lstStyle>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r>
              <a:rPr kumimoji="0" lang="fr-FR" altLang="fr-FR" sz="24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Les faits:</a:t>
            </a: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endParaRPr kumimoji="0" lang="fr-FR" altLang="fr-FR" sz="9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r>
              <a:rPr kumimoji="0" lang="fr-FR" altLang="fr-FR" sz="20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1975</a:t>
            </a:r>
            <a:r>
              <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 M. Andrew Ritchie (alias M. SI) conçoit dans son appartement un vélo pliable qu’il dénomme « Brompton »</a:t>
            </a: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r>
              <a:rPr kumimoji="0" lang="fr-FR" altLang="fr-FR" sz="20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1981</a:t>
            </a:r>
            <a:r>
              <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 il reçoit la 1</a:t>
            </a:r>
            <a:r>
              <a:rPr kumimoji="0" lang="fr-FR" altLang="fr-FR" sz="2000" b="0" i="0" u="none" strike="noStrike" kern="1200" cap="none" spc="0" normalizeH="0" baseline="3000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ère</a:t>
            </a:r>
            <a:r>
              <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commande de vélos « Brompton » qu’il fait fabriquer par Brompton Ltd</a:t>
            </a: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r>
              <a:rPr kumimoji="0" lang="fr-FR" altLang="fr-FR" sz="20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1987</a:t>
            </a:r>
            <a:r>
              <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 nouvelle évolution du modèle</a:t>
            </a:r>
            <a:endParaRPr kumimoji="0" lang="fr-FR" altLang="fr-FR" sz="20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endParaRPr kumimoji="0" lang="fr-FR" altLang="fr-FR" sz="2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pic>
        <p:nvPicPr>
          <p:cNvPr id="35844" name="Image 3">
            <a:extLst>
              <a:ext uri="{FF2B5EF4-FFF2-40B4-BE49-F238E27FC236}">
                <a16:creationId xmlns:a16="http://schemas.microsoft.com/office/drawing/2014/main" id="{49919216-D0F5-9945-A129-2784A41EC1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25" y="4079875"/>
            <a:ext cx="2333625"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Image 4" descr="erste Brompton">
            <a:extLst>
              <a:ext uri="{FF2B5EF4-FFF2-40B4-BE49-F238E27FC236}">
                <a16:creationId xmlns:a16="http://schemas.microsoft.com/office/drawing/2014/main" id="{E2A41700-BBD0-0549-9937-5D7C524988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6750" y="4076700"/>
            <a:ext cx="22288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Image 5">
            <a:extLst>
              <a:ext uri="{FF2B5EF4-FFF2-40B4-BE49-F238E27FC236}">
                <a16:creationId xmlns:a16="http://schemas.microsoft.com/office/drawing/2014/main" id="{B138C2AF-BAFF-0149-998F-658A96A84E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7250" y="4111625"/>
            <a:ext cx="23066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ZoneTexte 6">
            <a:extLst>
              <a:ext uri="{FF2B5EF4-FFF2-40B4-BE49-F238E27FC236}">
                <a16:creationId xmlns:a16="http://schemas.microsoft.com/office/drawing/2014/main" id="{5CC2F4DB-7DE1-E342-867E-1419EAB557DA}"/>
              </a:ext>
            </a:extLst>
          </p:cNvPr>
          <p:cNvSpPr txBox="1">
            <a:spLocks noChangeArrowheads="1"/>
          </p:cNvSpPr>
          <p:nvPr/>
        </p:nvSpPr>
        <p:spPr bwMode="auto">
          <a:xfrm>
            <a:off x="903288" y="6083300"/>
            <a:ext cx="860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FR" altLang="fr-FR" sz="1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1975</a:t>
            </a:r>
          </a:p>
        </p:txBody>
      </p:sp>
      <p:sp>
        <p:nvSpPr>
          <p:cNvPr id="35848" name="ZoneTexte 7">
            <a:extLst>
              <a:ext uri="{FF2B5EF4-FFF2-40B4-BE49-F238E27FC236}">
                <a16:creationId xmlns:a16="http://schemas.microsoft.com/office/drawing/2014/main" id="{9C4C2A2C-41D0-5A49-B3DA-6D79B0138903}"/>
              </a:ext>
            </a:extLst>
          </p:cNvPr>
          <p:cNvSpPr txBox="1">
            <a:spLocks noChangeArrowheads="1"/>
          </p:cNvSpPr>
          <p:nvPr/>
        </p:nvSpPr>
        <p:spPr bwMode="auto">
          <a:xfrm>
            <a:off x="3927475" y="6083300"/>
            <a:ext cx="860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FR" altLang="fr-FR" sz="1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1981</a:t>
            </a:r>
          </a:p>
        </p:txBody>
      </p:sp>
      <p:sp>
        <p:nvSpPr>
          <p:cNvPr id="35849" name="ZoneTexte 8">
            <a:extLst>
              <a:ext uri="{FF2B5EF4-FFF2-40B4-BE49-F238E27FC236}">
                <a16:creationId xmlns:a16="http://schemas.microsoft.com/office/drawing/2014/main" id="{1579D375-3B29-5F4F-85BC-533AC8C2F9FA}"/>
              </a:ext>
            </a:extLst>
          </p:cNvPr>
          <p:cNvSpPr txBox="1">
            <a:spLocks noChangeArrowheads="1"/>
          </p:cNvSpPr>
          <p:nvPr/>
        </p:nvSpPr>
        <p:spPr bwMode="auto">
          <a:xfrm>
            <a:off x="6804025" y="6083300"/>
            <a:ext cx="860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FR" altLang="fr-FR" sz="1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1987</a:t>
            </a:r>
          </a:p>
        </p:txBody>
      </p:sp>
    </p:spTree>
    <p:extLst>
      <p:ext uri="{BB962C8B-B14F-4D97-AF65-F5344CB8AC3E}">
        <p14:creationId xmlns:p14="http://schemas.microsoft.com/office/powerpoint/2010/main" val="26225816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u numéro de diapositive 3">
            <a:extLst>
              <a:ext uri="{FF2B5EF4-FFF2-40B4-BE49-F238E27FC236}">
                <a16:creationId xmlns:a16="http://schemas.microsoft.com/office/drawing/2014/main" id="{0BCC352A-817D-4D07-85E2-FB088B0916E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65E5E81-53B3-4354-940D-B98637595453}" type="slidenum">
              <a:rPr kumimoji="0" lang="fr-FR" altLang="fr-FR"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30</a:t>
            </a:fld>
            <a:endParaRPr kumimoji="0" lang="fr-FR" altLang="fr-FR"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37891" name="Rectangle 1">
            <a:extLst>
              <a:ext uri="{FF2B5EF4-FFF2-40B4-BE49-F238E27FC236}">
                <a16:creationId xmlns:a16="http://schemas.microsoft.com/office/drawing/2014/main" id="{83FD41DE-4E4D-4A35-8411-BDA6048CB951}"/>
              </a:ext>
            </a:extLst>
          </p:cNvPr>
          <p:cNvSpPr>
            <a:spLocks noChangeArrowheads="1"/>
          </p:cNvSpPr>
          <p:nvPr/>
        </p:nvSpPr>
        <p:spPr bwMode="auto">
          <a:xfrm>
            <a:off x="1738313" y="4799013"/>
            <a:ext cx="1173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série 997</a:t>
            </a:r>
            <a:endParaRPr kumimoji="0" lang="fr-FR" altLang="fr-FR" sz="1800" b="1" i="0" u="none" strike="noStrike" kern="1200" cap="none" spc="0" normalizeH="0" baseline="0" noProof="0">
              <a:ln>
                <a:noFill/>
              </a:ln>
              <a:solidFill>
                <a:prstClr val="black"/>
              </a:solidFill>
              <a:effectLst/>
              <a:uLnTx/>
              <a:uFillTx/>
              <a:latin typeface="Bembo" panose="02020502050201020203" pitchFamily="18" charset="0"/>
              <a:ea typeface="ＭＳ Ｐゴシック" panose="020B0600070205080204" pitchFamily="34" charset="-128"/>
              <a:cs typeface="Times New Roman" panose="02020603050405020304" pitchFamily="18" charset="0"/>
            </a:endParaRPr>
          </a:p>
        </p:txBody>
      </p:sp>
      <p:sp>
        <p:nvSpPr>
          <p:cNvPr id="37892" name="Rectangle 1">
            <a:extLst>
              <a:ext uri="{FF2B5EF4-FFF2-40B4-BE49-F238E27FC236}">
                <a16:creationId xmlns:a16="http://schemas.microsoft.com/office/drawing/2014/main" id="{78B7CBFF-9A36-4B11-8276-1850B72FBB5A}"/>
              </a:ext>
            </a:extLst>
          </p:cNvPr>
          <p:cNvSpPr>
            <a:spLocks noChangeArrowheads="1"/>
          </p:cNvSpPr>
          <p:nvPr/>
        </p:nvSpPr>
        <p:spPr bwMode="auto">
          <a:xfrm>
            <a:off x="6038850" y="4805363"/>
            <a:ext cx="1173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série 991</a:t>
            </a:r>
            <a:endParaRPr kumimoji="0" lang="fr-FR" altLang="fr-FR" sz="1800" b="1" i="0" u="none" strike="noStrike" kern="1200" cap="none" spc="0" normalizeH="0" baseline="0" noProof="0">
              <a:ln>
                <a:noFill/>
              </a:ln>
              <a:solidFill>
                <a:prstClr val="black"/>
              </a:solidFill>
              <a:effectLst/>
              <a:uLnTx/>
              <a:uFillTx/>
              <a:latin typeface="Bembo" panose="02020502050201020203" pitchFamily="18" charset="0"/>
              <a:ea typeface="ＭＳ Ｐゴシック" panose="020B0600070205080204" pitchFamily="34" charset="-128"/>
              <a:cs typeface="Times New Roman" panose="02020603050405020304" pitchFamily="18" charset="0"/>
            </a:endParaRPr>
          </a:p>
        </p:txBody>
      </p:sp>
      <p:pic>
        <p:nvPicPr>
          <p:cNvPr id="37893" name="Image 4" descr="Une image contenant extérieur, montagne, voiture, eau&#10;&#10;Description générée automatiquement">
            <a:extLst>
              <a:ext uri="{FF2B5EF4-FFF2-40B4-BE49-F238E27FC236}">
                <a16:creationId xmlns:a16="http://schemas.microsoft.com/office/drawing/2014/main" id="{851AE0FF-8EBB-4B67-8B1E-5985FFCD78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322" t="22060" r="8139" b="14519"/>
          <a:stretch>
            <a:fillRect/>
          </a:stretch>
        </p:blipFill>
        <p:spPr bwMode="auto">
          <a:xfrm>
            <a:off x="428625" y="2276475"/>
            <a:ext cx="3711575"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Image 6" descr="Une image contenant voiture, extérieur, route, bâtiment&#10;&#10;Description générée automatiquement">
            <a:extLst>
              <a:ext uri="{FF2B5EF4-FFF2-40B4-BE49-F238E27FC236}">
                <a16:creationId xmlns:a16="http://schemas.microsoft.com/office/drawing/2014/main" id="{95115150-EF04-45D6-8CA4-C0B5E22FA1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776" t="6866" r="21132" b="7140"/>
          <a:stretch>
            <a:fillRect/>
          </a:stretch>
        </p:blipFill>
        <p:spPr bwMode="auto">
          <a:xfrm>
            <a:off x="4325938" y="2333625"/>
            <a:ext cx="4498975"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938" name="Titre 1">
            <a:extLst>
              <a:ext uri="{FF2B5EF4-FFF2-40B4-BE49-F238E27FC236}">
                <a16:creationId xmlns:a16="http://schemas.microsoft.com/office/drawing/2014/main" id="{FBDB34EA-D55C-44BE-849C-5E2B6930758E}"/>
              </a:ext>
            </a:extLst>
          </p:cNvPr>
          <p:cNvSpPr txBox="1">
            <a:spLocks/>
          </p:cNvSpPr>
          <p:nvPr/>
        </p:nvSpPr>
        <p:spPr bwMode="auto">
          <a:xfrm>
            <a:off x="350838" y="836613"/>
            <a:ext cx="84963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fr-FR" altLang="fr-FR" sz="28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La procédure devant les instances européennes</a:t>
            </a:r>
          </a:p>
        </p:txBody>
      </p:sp>
      <p:sp>
        <p:nvSpPr>
          <p:cNvPr id="14339" name="Rectangle 2">
            <a:extLst>
              <a:ext uri="{FF2B5EF4-FFF2-40B4-BE49-F238E27FC236}">
                <a16:creationId xmlns:a16="http://schemas.microsoft.com/office/drawing/2014/main" id="{769BB9C6-7C5B-42E6-AA83-23FBD2E5571A}"/>
              </a:ext>
            </a:extLst>
          </p:cNvPr>
          <p:cNvSpPr>
            <a:spLocks noChangeArrowheads="1"/>
          </p:cNvSpPr>
          <p:nvPr/>
        </p:nvSpPr>
        <p:spPr bwMode="auto">
          <a:xfrm>
            <a:off x="379413" y="1916113"/>
            <a:ext cx="8496300" cy="2924175"/>
          </a:xfrm>
          <a:prstGeom prst="rect">
            <a:avLst/>
          </a:prstGeom>
          <a:noFill/>
          <a:ln>
            <a:noFill/>
          </a:ln>
        </p:spPr>
        <p:txBody>
          <a:bodyPr>
            <a:spAutoFit/>
          </a:bodyPr>
          <a:lstStyle>
            <a:lvl1pPr marL="342900" indent="-342900">
              <a:spcBef>
                <a:spcPct val="20000"/>
              </a:spcBef>
              <a:buFont typeface="Arial" panose="020B0604020202020204" pitchFamily="34" charset="0"/>
              <a:buChar char="•"/>
              <a:tabLst>
                <a:tab pos="3679825"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3679825"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3679825"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9pPr>
          </a:lstStyle>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r>
              <a:rPr kumimoji="0" lang="fr-FR" altLang="fr-FR"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10 mai 2016: </a:t>
            </a:r>
            <a:r>
              <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la division d’annulation de l’EUIPO fait droit à la demande en nullité pour absence de caractère individuel</a:t>
            </a:r>
          </a:p>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endPar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r>
              <a:rPr kumimoji="0" lang="fr-FR" altLang="fr-FR"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19 janvier 2018: </a:t>
            </a:r>
            <a:r>
              <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rejet du recours par la 3</a:t>
            </a:r>
            <a:r>
              <a:rPr kumimoji="0" lang="fr-FR" altLang="fr-FR" sz="20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ème</a:t>
            </a:r>
            <a:r>
              <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ch. de recours de l’EUIPO</a:t>
            </a: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endParaRPr kumimoji="0" lang="fr-FR" altLang="fr-FR"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r>
              <a:rPr kumimoji="0" lang="fr-FR" altLang="fr-FR"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6 juin 2019: </a:t>
            </a:r>
            <a:r>
              <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rejet du recours par le TUE </a:t>
            </a:r>
            <a:r>
              <a:rPr kumimoji="0" lang="fr-FR" altLang="fr-FR"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a:t>
            </a:r>
            <a:r>
              <a:rPr kumimoji="0" lang="fr-FR" altLang="fr-FR" sz="2000" b="1"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aff.</a:t>
            </a:r>
            <a:r>
              <a:rPr kumimoji="0" lang="fr-FR" altLang="fr-FR"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T-209/18)</a:t>
            </a:r>
            <a:endPar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endPar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endPar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62" name="Titre 1">
            <a:extLst>
              <a:ext uri="{FF2B5EF4-FFF2-40B4-BE49-F238E27FC236}">
                <a16:creationId xmlns:a16="http://schemas.microsoft.com/office/drawing/2014/main" id="{88808154-7F04-45F9-8380-0BF42C591980}"/>
              </a:ext>
            </a:extLst>
          </p:cNvPr>
          <p:cNvSpPr txBox="1">
            <a:spLocks/>
          </p:cNvSpPr>
          <p:nvPr/>
        </p:nvSpPr>
        <p:spPr bwMode="auto">
          <a:xfrm>
            <a:off x="350838" y="819150"/>
            <a:ext cx="84963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fr-FR" altLang="fr-FR" sz="28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La motivation du TUE: qui est l’utilisateur averti?</a:t>
            </a:r>
          </a:p>
        </p:txBody>
      </p:sp>
      <p:sp>
        <p:nvSpPr>
          <p:cNvPr id="40963" name="Rectangle 2">
            <a:extLst>
              <a:ext uri="{FF2B5EF4-FFF2-40B4-BE49-F238E27FC236}">
                <a16:creationId xmlns:a16="http://schemas.microsoft.com/office/drawing/2014/main" id="{4E1634C8-BE13-4F04-B399-35021CB00B03}"/>
              </a:ext>
            </a:extLst>
          </p:cNvPr>
          <p:cNvSpPr>
            <a:spLocks noChangeArrowheads="1"/>
          </p:cNvSpPr>
          <p:nvPr/>
        </p:nvSpPr>
        <p:spPr bwMode="auto">
          <a:xfrm>
            <a:off x="350838" y="1903413"/>
            <a:ext cx="8496300"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tabLst>
                <a:tab pos="3679825"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3679825"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3679825"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9pPr>
          </a:lstStyle>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r>
              <a:rPr kumimoji="0" lang="fr-FR" altLang="fr-FR" sz="22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Thèse retenue par la Chambre de recours </a:t>
            </a:r>
            <a:r>
              <a:rPr kumimoji="0" lang="fr-FR" altLang="fr-FR" sz="2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il faut prendre en compte l’</a:t>
            </a:r>
            <a:r>
              <a:rPr kumimoji="0" lang="fr-FR" altLang="fr-FR" sz="22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utilisateur</a:t>
            </a:r>
            <a:r>
              <a:rPr kumimoji="0" lang="fr-FR" altLang="fr-FR" sz="2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kumimoji="0" lang="fr-FR" altLang="fr-FR" sz="22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d’automobiles en général</a:t>
            </a:r>
            <a:r>
              <a:rPr kumimoji="0" lang="fr-FR" altLang="fr-FR" sz="2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qui connait les modèles disponibles sur le marché et a un niveau d’attention et d’intérêt accru </a:t>
            </a:r>
            <a:r>
              <a:rPr kumimoji="0" lang="fr-FR" altLang="fr-FR" sz="2200" b="1"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34" charset="-128"/>
                <a:cs typeface="Arial" panose="020B0604020202020204" pitchFamily="34" charset="0"/>
              </a:rPr>
              <a:t>(définition abstraite de l’utilisateur averti)</a:t>
            </a: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endParaRPr kumimoji="0" lang="fr-FR" altLang="fr-FR" sz="2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r>
              <a:rPr kumimoji="0" lang="fr-FR" altLang="fr-FR" sz="22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Thèse de Porsche </a:t>
            </a:r>
            <a:r>
              <a:rPr kumimoji="0" lang="fr-FR" altLang="fr-FR" sz="2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il faut prendre en compte l’</a:t>
            </a:r>
            <a:r>
              <a:rPr kumimoji="0" lang="fr-FR" altLang="fr-FR" sz="22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utilisateur de voitures de sport, de limousines voire même de la seule Porsche 911 (ce qui le rendrait particulièrement attentif aux différentes variantes de Porsche 911) </a:t>
            </a:r>
            <a:r>
              <a:rPr kumimoji="0" lang="fr-FR" altLang="fr-FR" sz="2200" b="1"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34" charset="-128"/>
                <a:cs typeface="Arial" panose="020B0604020202020204" pitchFamily="34" charset="0"/>
              </a:rPr>
              <a:t>(définition concrète de l’utilisateur averti)</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986" name="Titre 1">
            <a:extLst>
              <a:ext uri="{FF2B5EF4-FFF2-40B4-BE49-F238E27FC236}">
                <a16:creationId xmlns:a16="http://schemas.microsoft.com/office/drawing/2014/main" id="{A89905E5-42DB-40A9-99F9-1F0DB6B4C23C}"/>
              </a:ext>
            </a:extLst>
          </p:cNvPr>
          <p:cNvSpPr txBox="1">
            <a:spLocks/>
          </p:cNvSpPr>
          <p:nvPr/>
        </p:nvSpPr>
        <p:spPr bwMode="auto">
          <a:xfrm>
            <a:off x="350838" y="549275"/>
            <a:ext cx="84963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fr-FR" altLang="fr-FR" sz="28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Le rejet de la thèse de Porsche</a:t>
            </a:r>
          </a:p>
        </p:txBody>
      </p:sp>
      <p:sp>
        <p:nvSpPr>
          <p:cNvPr id="14339" name="Rectangle 2">
            <a:extLst>
              <a:ext uri="{FF2B5EF4-FFF2-40B4-BE49-F238E27FC236}">
                <a16:creationId xmlns:a16="http://schemas.microsoft.com/office/drawing/2014/main" id="{8D0964B4-36FB-45FA-BBBA-DF8D7201E7A0}"/>
              </a:ext>
            </a:extLst>
          </p:cNvPr>
          <p:cNvSpPr>
            <a:spLocks noChangeArrowheads="1"/>
          </p:cNvSpPr>
          <p:nvPr/>
        </p:nvSpPr>
        <p:spPr bwMode="auto">
          <a:xfrm>
            <a:off x="350838" y="1484313"/>
            <a:ext cx="8496300" cy="4340225"/>
          </a:xfrm>
          <a:prstGeom prst="rect">
            <a:avLst/>
          </a:prstGeom>
          <a:noFill/>
          <a:ln>
            <a:noFill/>
          </a:ln>
        </p:spPr>
        <p:txBody>
          <a:bodyPr>
            <a:spAutoFit/>
          </a:bodyPr>
          <a:lstStyle>
            <a:lvl1pPr marL="342900" indent="-342900">
              <a:spcBef>
                <a:spcPct val="20000"/>
              </a:spcBef>
              <a:buFont typeface="Arial" panose="020B0604020202020204" pitchFamily="34" charset="0"/>
              <a:buChar char="•"/>
              <a:tabLst>
                <a:tab pos="3679825"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3679825"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3679825"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9pPr>
          </a:lstStyle>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Le DMC peut permettre d’identifier le produit dont il s’agit « </a:t>
            </a:r>
            <a:r>
              <a:rPr kumimoji="0" lang="fr-FR" sz="20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au sein d’une </a:t>
            </a:r>
            <a:r>
              <a:rPr kumimoji="0" lang="fr-FR" sz="2000" b="1" i="1" u="none" strike="noStrike" kern="1200" cap="none" spc="0" normalizeH="0" baseline="0" noProof="0" dirty="0">
                <a:ln>
                  <a:noFill/>
                </a:ln>
                <a:solidFill>
                  <a:srgbClr val="F79646">
                    <a:lumMod val="75000"/>
                  </a:srgbClr>
                </a:solidFill>
                <a:effectLst/>
                <a:uLnTx/>
                <a:uFillTx/>
                <a:latin typeface="Arial" panose="020B0604020202020204" pitchFamily="34" charset="0"/>
                <a:ea typeface="ＭＳ Ｐゴシック" panose="020B0600070205080204" pitchFamily="34" charset="-128"/>
                <a:cs typeface="Arial" panose="020B0604020202020204" pitchFamily="34" charset="0"/>
              </a:rPr>
              <a:t>catégorie de produits plus large </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(pts 33 et 34)</a:t>
            </a: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endPar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Le fait pour Porsche de qualifier le modèle en cause de « </a:t>
            </a:r>
            <a:r>
              <a:rPr kumimoji="0" lang="fr-FR" sz="20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voitures de sport </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ne permet pas « </a:t>
            </a:r>
            <a:r>
              <a:rPr kumimoji="0" lang="fr-FR" sz="20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d’identifier une catégorie particulière d’automobiles en ce que de tels véhicules se distingueraient des automobiles en général de par leur nature, leur destination ou encore leur fonction </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(pt 35)</a:t>
            </a: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endParaRPr kumimoji="0" lang="fr-FR" altLang="fr-FR" sz="2000" b="1"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r>
              <a:rPr kumimoji="0" lang="fr-FR" altLang="fr-FR"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la notion d’utilisateur averti </a:t>
            </a:r>
            <a:r>
              <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kumimoji="0" lang="fr-FR" altLang="fr-FR" sz="2000" b="1"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ne saurait être définie que de manière générale, </a:t>
            </a:r>
            <a:r>
              <a:rPr kumimoji="0" lang="fr-FR" altLang="fr-FR" sz="2000" b="1" i="1" u="sng" strike="noStrike" kern="1200" cap="none" spc="0" normalizeH="0" baseline="0" noProof="0" dirty="0">
                <a:ln>
                  <a:noFill/>
                </a:ln>
                <a:solidFill>
                  <a:srgbClr val="F79646">
                    <a:lumMod val="75000"/>
                  </a:srgbClr>
                </a:solidFill>
                <a:effectLst/>
                <a:uLnTx/>
                <a:uFillTx/>
                <a:latin typeface="Arial" panose="020B0604020202020204" pitchFamily="34" charset="0"/>
                <a:ea typeface="ＭＳ Ｐゴシック" panose="020B0600070205080204" pitchFamily="34" charset="-128"/>
                <a:cs typeface="Arial" panose="020B0604020202020204" pitchFamily="34" charset="0"/>
              </a:rPr>
              <a:t>en tant que référence à une personne qui présente des qualités standard</a:t>
            </a:r>
            <a:r>
              <a:rPr kumimoji="0" lang="fr-FR" altLang="fr-FR" sz="2000" b="1"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kumimoji="0" lang="fr-FR" altLang="fr-FR" sz="2000" b="1" i="1" u="sng" strike="noStrike" kern="1200" cap="none" spc="0" normalizeH="0" baseline="0" noProof="0" dirty="0">
                <a:ln>
                  <a:noFill/>
                </a:ln>
                <a:solidFill>
                  <a:srgbClr val="F79646">
                    <a:lumMod val="75000"/>
                  </a:srgbClr>
                </a:solidFill>
                <a:effectLst/>
                <a:uLnTx/>
                <a:uFillTx/>
                <a:latin typeface="Arial" panose="020B0604020202020204" pitchFamily="34" charset="0"/>
                <a:ea typeface="ＭＳ Ｐゴシック" panose="020B0600070205080204" pitchFamily="34" charset="-128"/>
                <a:cs typeface="Arial" panose="020B0604020202020204" pitchFamily="34" charset="0"/>
              </a:rPr>
              <a:t>et non pas au cas par cas par rapport à tel ou tel modèle</a:t>
            </a:r>
            <a:r>
              <a:rPr kumimoji="0" lang="fr-FR" altLang="fr-FR" sz="2000" b="1"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(pt 37)</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010" name="Titre 1">
            <a:extLst>
              <a:ext uri="{FF2B5EF4-FFF2-40B4-BE49-F238E27FC236}">
                <a16:creationId xmlns:a16="http://schemas.microsoft.com/office/drawing/2014/main" id="{555A8690-6BA8-49B7-A87F-CCF6AB671E57}"/>
              </a:ext>
            </a:extLst>
          </p:cNvPr>
          <p:cNvSpPr txBox="1">
            <a:spLocks/>
          </p:cNvSpPr>
          <p:nvPr/>
        </p:nvSpPr>
        <p:spPr bwMode="auto">
          <a:xfrm>
            <a:off x="350838" y="819150"/>
            <a:ext cx="84963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fr-FR" altLang="fr-FR" sz="28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Quelle est la liberté du créateur ?</a:t>
            </a:r>
          </a:p>
        </p:txBody>
      </p:sp>
      <p:sp>
        <p:nvSpPr>
          <p:cNvPr id="43011" name="Rectangle 2">
            <a:extLst>
              <a:ext uri="{FF2B5EF4-FFF2-40B4-BE49-F238E27FC236}">
                <a16:creationId xmlns:a16="http://schemas.microsoft.com/office/drawing/2014/main" id="{3B75B015-01B9-4FEB-81F8-A1F3CA7ABFC4}"/>
              </a:ext>
            </a:extLst>
          </p:cNvPr>
          <p:cNvSpPr>
            <a:spLocks noChangeArrowheads="1"/>
          </p:cNvSpPr>
          <p:nvPr/>
        </p:nvSpPr>
        <p:spPr bwMode="auto">
          <a:xfrm>
            <a:off x="350838" y="1711325"/>
            <a:ext cx="84963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tabLst>
                <a:tab pos="3679825"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3679825"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3679825"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9pPr>
          </a:lstStyle>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r>
              <a:rPr kumimoji="0" lang="fr-FR" altLang="fr-FR" sz="20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Thèse retenue par la Chambre de recours </a:t>
            </a:r>
            <a:r>
              <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la liberté du créateur est limitée par la fonction technique d’un véhicule automobile (roues, carrosserie, phares, feux arrière, rétroviseurs latéraux) mais il n’y aucune restriction quant à la conception de ces composantes </a:t>
            </a:r>
            <a:r>
              <a:rPr kumimoji="0" lang="fr-FR" altLang="fr-FR" sz="2000" b="1"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34" charset="-128"/>
                <a:cs typeface="Arial" panose="020B0604020202020204" pitchFamily="34" charset="0"/>
              </a:rPr>
              <a:t>(interprétation restrictive de la notion de contrainte limitée aux impératifs techniques et règlementaires)</a:t>
            </a: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r>
              <a:rPr kumimoji="0" lang="fr-FR" altLang="fr-FR" sz="20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Thèse de Porsche </a:t>
            </a:r>
            <a:r>
              <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la liberté du créateur est limitée par les attentes du marché, dès lors que les consommateurs s’attendent à ce que la matrice originale de Porsche 911 soit conservée dans les modèles suivants, de sorte qu’i faut prendre en compte les petites différences existant entre les séries successives de la voiture « Porsche 911 » </a:t>
            </a:r>
            <a:r>
              <a:rPr kumimoji="0" lang="fr-FR" altLang="fr-FR" sz="2000" b="1"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34" charset="-128"/>
                <a:cs typeface="Arial" panose="020B0604020202020204" pitchFamily="34" charset="0"/>
              </a:rPr>
              <a:t>(interprétation large de la notion de contrainte, englobant les contraintes commerciales)</a:t>
            </a: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034" name="Titre 1">
            <a:extLst>
              <a:ext uri="{FF2B5EF4-FFF2-40B4-BE49-F238E27FC236}">
                <a16:creationId xmlns:a16="http://schemas.microsoft.com/office/drawing/2014/main" id="{C37C0FB1-AA9E-4FD0-89B9-A93325FF9011}"/>
              </a:ext>
            </a:extLst>
          </p:cNvPr>
          <p:cNvSpPr txBox="1">
            <a:spLocks/>
          </p:cNvSpPr>
          <p:nvPr/>
        </p:nvSpPr>
        <p:spPr bwMode="auto">
          <a:xfrm>
            <a:off x="350838" y="549275"/>
            <a:ext cx="84963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fr-FR" altLang="fr-FR" sz="28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Le rejet de la thèse de Porsche</a:t>
            </a:r>
          </a:p>
        </p:txBody>
      </p:sp>
      <p:sp>
        <p:nvSpPr>
          <p:cNvPr id="14339" name="Rectangle 2">
            <a:extLst>
              <a:ext uri="{FF2B5EF4-FFF2-40B4-BE49-F238E27FC236}">
                <a16:creationId xmlns:a16="http://schemas.microsoft.com/office/drawing/2014/main" id="{8732436C-AC5E-4C96-A984-A451452A3DCA}"/>
              </a:ext>
            </a:extLst>
          </p:cNvPr>
          <p:cNvSpPr>
            <a:spLocks noChangeArrowheads="1"/>
          </p:cNvSpPr>
          <p:nvPr/>
        </p:nvSpPr>
        <p:spPr bwMode="auto">
          <a:xfrm>
            <a:off x="350838" y="1268413"/>
            <a:ext cx="8496300" cy="4746625"/>
          </a:xfrm>
          <a:prstGeom prst="rect">
            <a:avLst/>
          </a:prstGeom>
          <a:noFill/>
          <a:ln>
            <a:noFill/>
          </a:ln>
        </p:spPr>
        <p:txBody>
          <a:bodyPr>
            <a:spAutoFit/>
          </a:bodyPr>
          <a:lstStyle>
            <a:lvl1pPr marL="342900" indent="-342900">
              <a:spcBef>
                <a:spcPct val="20000"/>
              </a:spcBef>
              <a:buFont typeface="Arial" panose="020B0604020202020204" pitchFamily="34" charset="0"/>
              <a:buChar char="•"/>
              <a:tabLst>
                <a:tab pos="3679825"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3679825"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3679825"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9pPr>
          </a:lstStyle>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kumimoji="0" lang="fr-FR" sz="18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il ne s’agit pas, en l’espèce, d’apprécier le degré de liberté du créateur de la série 991 de la voiture « Porsche 911 », mais celui d’un créateur d’automobiles en général </a:t>
            </a: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(pt 54)</a:t>
            </a: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endPar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r>
              <a:rPr kumimoji="0" lang="fr-FR" sz="18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Il faut prendre en compte les « </a:t>
            </a:r>
            <a:r>
              <a:rPr kumimoji="0" lang="fr-FR" sz="1800" b="1"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contraintes susceptibles de conduire à une normalisation de certaines composantes des produits </a:t>
            </a:r>
            <a:r>
              <a:rPr kumimoji="0" lang="fr-FR" sz="18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à savoir des contraintes de nature </a:t>
            </a:r>
            <a:r>
              <a:rPr kumimoji="0" lang="fr-FR" sz="1800" b="1"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essentiellement </a:t>
            </a:r>
            <a:r>
              <a:rPr kumimoji="0" lang="fr-FR" sz="1800" b="1" i="1" u="sng"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normative</a:t>
            </a:r>
            <a:r>
              <a:rPr kumimoji="0" lang="fr-FR" sz="18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kumimoji="0" lang="fr-FR" sz="1800" b="1"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s’imposant objectivement</a:t>
            </a:r>
            <a:r>
              <a:rPr kumimoji="0" lang="fr-FR" sz="18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et ex lege, à l’ensemble des créateurs […} </a:t>
            </a: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(pt 56)</a:t>
            </a: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endParaRPr kumimoji="0" lang="fr-FR" altLang="fr-FR" sz="1800" b="1"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r>
              <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Les attentes potentielles du marché invoquées par Porsche ne sont pas des contraintes normatives car elles « se</a:t>
            </a:r>
            <a:r>
              <a:rPr kumimoji="0" lang="fr-FR" altLang="fr-FR" sz="18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rattachent uniquement au caractère « iconique » du design de la voiture « Porsche 911 », c’est-à-dire à la volonté supposée des consommateurs d’y rester fidèles dans le temps, </a:t>
            </a:r>
            <a:r>
              <a:rPr kumimoji="0" lang="fr-FR" altLang="fr-FR" sz="1800" b="1" i="1" u="sng"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sans que son créateur</a:t>
            </a:r>
            <a:r>
              <a:rPr kumimoji="0" lang="fr-FR" altLang="fr-FR" sz="18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indépendamment de considérations esthétiques ou commerciales, </a:t>
            </a:r>
            <a:r>
              <a:rPr kumimoji="0" lang="fr-FR" altLang="fr-FR" sz="1800" b="1" i="1" u="sng"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soit nécessairement contraint de les respecter pour assurer le </a:t>
            </a:r>
            <a:r>
              <a:rPr kumimoji="0" lang="fr-FR" altLang="fr-FR" sz="1800" b="1" i="1" u="sng" strike="noStrike" kern="1200" cap="none" spc="0" normalizeH="0" baseline="0" noProof="0" dirty="0">
                <a:ln>
                  <a:noFill/>
                </a:ln>
                <a:solidFill>
                  <a:srgbClr val="F79646">
                    <a:lumMod val="75000"/>
                  </a:srgbClr>
                </a:solidFill>
                <a:effectLst/>
                <a:uLnTx/>
                <a:uFillTx/>
                <a:latin typeface="Arial" panose="020B0604020202020204" pitchFamily="34" charset="0"/>
                <a:ea typeface="ＭＳ Ｐゴシック" panose="020B0600070205080204" pitchFamily="34" charset="-128"/>
                <a:cs typeface="Arial" panose="020B0604020202020204" pitchFamily="34" charset="0"/>
              </a:rPr>
              <a:t>fonctionnement</a:t>
            </a:r>
            <a:r>
              <a:rPr kumimoji="0" lang="fr-FR" altLang="fr-FR" sz="1800" b="1" i="1" u="sng"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du produit</a:t>
            </a:r>
            <a:r>
              <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 </a:t>
            </a: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(pt 58)</a:t>
            </a:r>
            <a:endPar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058" name="Titre 1">
            <a:extLst>
              <a:ext uri="{FF2B5EF4-FFF2-40B4-BE49-F238E27FC236}">
                <a16:creationId xmlns:a16="http://schemas.microsoft.com/office/drawing/2014/main" id="{47DCDE33-165E-4FB4-AC35-E7867ACBC490}"/>
              </a:ext>
            </a:extLst>
          </p:cNvPr>
          <p:cNvSpPr txBox="1">
            <a:spLocks/>
          </p:cNvSpPr>
          <p:nvPr/>
        </p:nvSpPr>
        <p:spPr bwMode="auto">
          <a:xfrm>
            <a:off x="323850" y="620713"/>
            <a:ext cx="84963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fr-FR" altLang="fr-FR" sz="28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Conclusion sur le caractère individuel  </a:t>
            </a:r>
          </a:p>
        </p:txBody>
      </p:sp>
      <p:sp>
        <p:nvSpPr>
          <p:cNvPr id="14339" name="Rectangle 2">
            <a:extLst>
              <a:ext uri="{FF2B5EF4-FFF2-40B4-BE49-F238E27FC236}">
                <a16:creationId xmlns:a16="http://schemas.microsoft.com/office/drawing/2014/main" id="{B3FCF8D1-2669-4440-A98F-2C04D2E2776B}"/>
              </a:ext>
            </a:extLst>
          </p:cNvPr>
          <p:cNvSpPr>
            <a:spLocks noChangeArrowheads="1"/>
          </p:cNvSpPr>
          <p:nvPr/>
        </p:nvSpPr>
        <p:spPr bwMode="auto">
          <a:xfrm>
            <a:off x="396875" y="1412875"/>
            <a:ext cx="8496300" cy="4340225"/>
          </a:xfrm>
          <a:prstGeom prst="rect">
            <a:avLst/>
          </a:prstGeom>
          <a:noFill/>
          <a:ln>
            <a:noFill/>
          </a:ln>
        </p:spPr>
        <p:txBody>
          <a:bodyPr>
            <a:spAutoFit/>
          </a:bodyPr>
          <a:lstStyle>
            <a:lvl1pPr marL="342900" indent="-342900">
              <a:spcBef>
                <a:spcPct val="20000"/>
              </a:spcBef>
              <a:buFont typeface="Arial" panose="020B0604020202020204" pitchFamily="34" charset="0"/>
              <a:buChar char="•"/>
              <a:tabLst>
                <a:tab pos="3679825"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3679825"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3679825"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r>
              <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S’il est vrai que :</a:t>
            </a: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r>
              <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les vues arrières présentent « </a:t>
            </a:r>
            <a:r>
              <a:rPr kumimoji="0" lang="fr-FR" altLang="fr-FR" sz="20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certaines différences </a:t>
            </a:r>
            <a:r>
              <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(forme et agencement des feux arrière, pare-chocs, échappement, spoiler, capot arrière, convexité du capot avant plus prononcée dans le modèle de la série 991), </a:t>
            </a: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r>
              <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l’ensemble de ces différences renforce « </a:t>
            </a:r>
            <a:r>
              <a:rPr kumimoji="0" lang="fr-FR" altLang="fr-FR" sz="20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l’impression d’un renouveau dans les détails </a:t>
            </a:r>
            <a:r>
              <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a:t>
            </a:r>
          </a:p>
          <a:p>
            <a:pPr marL="0" marR="0" lvl="0" indent="87313" algn="just" defTabSz="457200" rtl="0" eaLnBrk="0" fontAlgn="base" latinLnBrk="0" hangingPunct="0">
              <a:lnSpc>
                <a:spcPct val="100000"/>
              </a:lnSpc>
              <a:spcBef>
                <a:spcPct val="20000"/>
              </a:spcBef>
              <a:spcAft>
                <a:spcPct val="0"/>
              </a:spcAft>
              <a:buClrTx/>
              <a:buSzTx/>
              <a:buFont typeface="Arial" panose="020B0604020202020204" pitchFamily="34" charset="0"/>
              <a:buNone/>
              <a:tabLst>
                <a:tab pos="358775" algn="l"/>
                <a:tab pos="3679825" algn="l"/>
              </a:tabLst>
              <a:defRPr/>
            </a:pPr>
            <a:endPar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tab pos="358775" algn="l"/>
                <a:tab pos="3679825" algn="l"/>
              </a:tabLst>
              <a:defRPr/>
            </a:pPr>
            <a:r>
              <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ces différences « </a:t>
            </a:r>
            <a:r>
              <a:rPr kumimoji="0" lang="fr-FR" altLang="fr-FR" sz="2000" b="1" i="1" u="sng"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n’apparaissent pas […] suffisamment marquées pour remettre en cause l’impression de similitude globale</a:t>
            </a:r>
            <a:r>
              <a:rPr kumimoji="0" lang="fr-FR" altLang="fr-FR" sz="2000" b="1"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kumimoji="0" lang="fr-FR" altLang="fr-FR" sz="20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existant entre les vues de ces modèles, </a:t>
            </a:r>
            <a:r>
              <a:rPr kumimoji="0" lang="fr-FR" altLang="fr-FR" sz="2000" b="1"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eu égard notamment à la structure générale très similaire des modèles en conflit, lesquels coïncident largement dans leur forme et leur silhouette respective </a:t>
            </a:r>
            <a:r>
              <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(pt 90 à 92)</a:t>
            </a:r>
            <a:endParaRPr kumimoji="0" lang="fr-FR" altLang="fr-FR" sz="2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6082" name="Titre 1">
            <a:extLst>
              <a:ext uri="{FF2B5EF4-FFF2-40B4-BE49-F238E27FC236}">
                <a16:creationId xmlns:a16="http://schemas.microsoft.com/office/drawing/2014/main" id="{608FAAB8-69CC-47C3-9994-080EC0D429FD}"/>
              </a:ext>
            </a:extLst>
          </p:cNvPr>
          <p:cNvSpPr txBox="1">
            <a:spLocks/>
          </p:cNvSpPr>
          <p:nvPr/>
        </p:nvSpPr>
        <p:spPr bwMode="auto">
          <a:xfrm>
            <a:off x="350838" y="836613"/>
            <a:ext cx="84963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fr-FR" altLang="fr-FR" sz="28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L’indifférence des avis d’experts et jurys sauf… celui du président du CA de Porsche</a:t>
            </a:r>
          </a:p>
        </p:txBody>
      </p:sp>
      <p:sp>
        <p:nvSpPr>
          <p:cNvPr id="46083" name="Rectangle 2">
            <a:extLst>
              <a:ext uri="{FF2B5EF4-FFF2-40B4-BE49-F238E27FC236}">
                <a16:creationId xmlns:a16="http://schemas.microsoft.com/office/drawing/2014/main" id="{49C0F83C-97D4-4075-94D7-19774DE43047}"/>
              </a:ext>
            </a:extLst>
          </p:cNvPr>
          <p:cNvSpPr>
            <a:spLocks noChangeArrowheads="1"/>
          </p:cNvSpPr>
          <p:nvPr/>
        </p:nvSpPr>
        <p:spPr bwMode="auto">
          <a:xfrm>
            <a:off x="350838" y="1795463"/>
            <a:ext cx="8496300"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tabLst>
                <a:tab pos="3679825"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3679825"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3679825"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9pPr>
          </a:lstStyle>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r>
              <a:rPr kumimoji="0" lang="fr-FR" altLang="fr-FR" sz="20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Les articles de presse spécialisée ou les opinions de jurys dans le domaine du design ne sont pas pertinents </a:t>
            </a:r>
            <a:r>
              <a:rPr kumimoji="0" lang="fr-FR" altLang="fr-FR" sz="2000" b="0" i="1"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dès lors qu’il s’agit d’apprécier l’impression globale </a:t>
            </a:r>
            <a:r>
              <a:rPr kumimoji="0" lang="fr-FR" altLang="fr-FR" sz="2000" b="1" i="1" u="sng"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du point de vue de l’utilisateur averti</a:t>
            </a:r>
            <a:r>
              <a:rPr kumimoji="0" lang="fr-FR" altLang="fr-FR" sz="2000" b="0" i="1"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qui […] </a:t>
            </a:r>
            <a:r>
              <a:rPr kumimoji="0" lang="fr-FR" altLang="fr-FR" sz="2000" b="1" i="1" u="sng"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n’est ni un expert technique ni un spécialiste du design</a:t>
            </a:r>
            <a:r>
              <a:rPr kumimoji="0" lang="fr-FR" altLang="fr-FR" sz="2000" b="0" i="1"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a:t>
            </a:r>
            <a:endParaRPr kumimoji="0" lang="fr-FR" altLang="fr-FR" sz="2000" b="0" i="1"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r>
              <a:rPr kumimoji="0" lang="fr-FR" altLang="fr-FR" sz="2000" b="0" i="1"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l’intervenante a fait état d’articles de presse aboutissant à la conclusion inverse de celle dont entend se prévaloir la requérante, et selon lesquels, notamment, </a:t>
            </a:r>
            <a:r>
              <a:rPr kumimoji="0" lang="fr-FR" altLang="fr-FR" sz="2000" b="1" i="1" u="sng"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l’ancien président du conseil d’administration de la requérante aurait indiqué que celle-ci entendait valoriser « la silhouette, qui reste toujours la même, en l’adaptant à l’air du temps </a:t>
            </a:r>
            <a:r>
              <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a:t>
            </a: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endParaRPr kumimoji="0" lang="fr-FR" altLang="fr-FR" sz="20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Ø"/>
              <a:tabLst>
                <a:tab pos="3679825" algn="l"/>
              </a:tabLst>
              <a:defRPr/>
            </a:pPr>
            <a:r>
              <a:rPr kumimoji="0" lang="fr-FR" altLang="fr-FR" sz="20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Rejet du recours par le TUE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7106" name="Titre 1">
            <a:extLst>
              <a:ext uri="{FF2B5EF4-FFF2-40B4-BE49-F238E27FC236}">
                <a16:creationId xmlns:a16="http://schemas.microsoft.com/office/drawing/2014/main" id="{3747B48B-C643-402C-BC69-5CF65E7AAFAF}"/>
              </a:ext>
            </a:extLst>
          </p:cNvPr>
          <p:cNvSpPr txBox="1">
            <a:spLocks/>
          </p:cNvSpPr>
          <p:nvPr/>
        </p:nvSpPr>
        <p:spPr bwMode="auto">
          <a:xfrm>
            <a:off x="328613" y="404813"/>
            <a:ext cx="84963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fr-FR" sz="28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L’affaire </a:t>
            </a:r>
            <a:r>
              <a:rPr kumimoji="0" lang="fr-FR" altLang="fr-FR" sz="28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du bus VOLKSWAGEN </a:t>
            </a:r>
          </a:p>
        </p:txBody>
      </p:sp>
      <p:sp>
        <p:nvSpPr>
          <p:cNvPr id="14339" name="Rectangle 2">
            <a:extLst>
              <a:ext uri="{FF2B5EF4-FFF2-40B4-BE49-F238E27FC236}">
                <a16:creationId xmlns:a16="http://schemas.microsoft.com/office/drawing/2014/main" id="{7A9EEB74-9151-4587-8514-EE8267A41E13}"/>
              </a:ext>
            </a:extLst>
          </p:cNvPr>
          <p:cNvSpPr>
            <a:spLocks noChangeArrowheads="1"/>
          </p:cNvSpPr>
          <p:nvPr/>
        </p:nvSpPr>
        <p:spPr bwMode="auto">
          <a:xfrm>
            <a:off x="377825" y="1052513"/>
            <a:ext cx="8496300" cy="3195637"/>
          </a:xfrm>
          <a:prstGeom prst="rect">
            <a:avLst/>
          </a:prstGeom>
          <a:noFill/>
          <a:ln>
            <a:noFill/>
          </a:ln>
        </p:spPr>
        <p:txBody>
          <a:bodyPr>
            <a:spAutoFit/>
          </a:bodyPr>
          <a:lstStyle>
            <a:lvl1pPr marL="342900" indent="-342900">
              <a:spcBef>
                <a:spcPct val="20000"/>
              </a:spcBef>
              <a:buFont typeface="Arial" panose="020B0604020202020204" pitchFamily="34" charset="0"/>
              <a:buChar char="•"/>
              <a:tabLst>
                <a:tab pos="3679825"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3679825"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3679825"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9pPr>
          </a:lstStyle>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r>
              <a:rPr kumimoji="0" lang="fr-FR"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1974</a:t>
            </a: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 lancement du VW T1 :</a:t>
            </a: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endParaRPr kumimoji="0" lang="fr-FR"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endParaRPr kumimoji="0" lang="fr-FR"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endParaRPr kumimoji="0" lang="fr-FR"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endParaRPr kumimoji="0" lang="fr-FR"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r>
              <a:rPr kumimoji="0" lang="fr-FR"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22 mars 1996</a:t>
            </a: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dépôt du modèle allemand M 9602634-0001 correspondant modèles « </a:t>
            </a:r>
            <a:r>
              <a:rPr kumimoji="0" lang="fr-FR" sz="1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Multivan</a:t>
            </a: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 « Caravelle » et « California » du véhicule VW Bus T 4 GP  </a:t>
            </a:r>
            <a:endParaRPr kumimoji="0" lang="fr-FR"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r>
              <a:rPr kumimoji="0" lang="fr-FR"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1er avril 2003 </a:t>
            </a: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dépôt par VW du modèle 000005467 suivant correspondant au VW Bus T5 :</a:t>
            </a:r>
          </a:p>
        </p:txBody>
      </p:sp>
      <p:sp>
        <p:nvSpPr>
          <p:cNvPr id="47108" name="ZoneTexte 8">
            <a:extLst>
              <a:ext uri="{FF2B5EF4-FFF2-40B4-BE49-F238E27FC236}">
                <a16:creationId xmlns:a16="http://schemas.microsoft.com/office/drawing/2014/main" id="{21C4B37C-923F-42D2-9A69-F50DC530880B}"/>
              </a:ext>
            </a:extLst>
          </p:cNvPr>
          <p:cNvSpPr txBox="1">
            <a:spLocks noChangeArrowheads="1"/>
          </p:cNvSpPr>
          <p:nvPr/>
        </p:nvSpPr>
        <p:spPr bwMode="auto">
          <a:xfrm>
            <a:off x="1450975" y="6188075"/>
            <a:ext cx="1852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fr-FR" sz="1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VW Bus T 4 GP</a:t>
            </a:r>
            <a:endParaRPr kumimoji="0" lang="fr-FR" altLang="fr-FR" sz="1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7109" name="ZoneTexte 11">
            <a:extLst>
              <a:ext uri="{FF2B5EF4-FFF2-40B4-BE49-F238E27FC236}">
                <a16:creationId xmlns:a16="http://schemas.microsoft.com/office/drawing/2014/main" id="{0E4D2D90-704D-48DD-9F9B-255FD42E29BE}"/>
              </a:ext>
            </a:extLst>
          </p:cNvPr>
          <p:cNvSpPr txBox="1">
            <a:spLocks noChangeArrowheads="1"/>
          </p:cNvSpPr>
          <p:nvPr/>
        </p:nvSpPr>
        <p:spPr bwMode="auto">
          <a:xfrm>
            <a:off x="5940425" y="6227763"/>
            <a:ext cx="1543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 VW Bus T 5</a:t>
            </a:r>
          </a:p>
        </p:txBody>
      </p:sp>
      <p:pic>
        <p:nvPicPr>
          <p:cNvPr id="47110" name="Picture 4" descr="Image not found">
            <a:extLst>
              <a:ext uri="{FF2B5EF4-FFF2-40B4-BE49-F238E27FC236}">
                <a16:creationId xmlns:a16="http://schemas.microsoft.com/office/drawing/2014/main" id="{950A42E0-1BB0-4A90-BC5F-79D5E1AEE8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888" y="4437063"/>
            <a:ext cx="2744787" cy="177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Image 5" descr="Une image contenant route, extérieur, transport, bus&#10;&#10;Description générée automatiquement">
            <a:extLst>
              <a:ext uri="{FF2B5EF4-FFF2-40B4-BE49-F238E27FC236}">
                <a16:creationId xmlns:a16="http://schemas.microsoft.com/office/drawing/2014/main" id="{E0F953EF-80C4-45B0-B343-388DC55469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000" t="20601" r="12201" b="20601"/>
          <a:stretch>
            <a:fillRect/>
          </a:stretch>
        </p:blipFill>
        <p:spPr bwMode="auto">
          <a:xfrm>
            <a:off x="3898900" y="1260475"/>
            <a:ext cx="2257425"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Image 7" descr="Une image contenant route, voiture, transport, camionnette&#10;&#10;Description générée automatiquement">
            <a:extLst>
              <a:ext uri="{FF2B5EF4-FFF2-40B4-BE49-F238E27FC236}">
                <a16:creationId xmlns:a16="http://schemas.microsoft.com/office/drawing/2014/main" id="{C88E9D9E-00C2-466F-BFEE-AF3640FC27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6800" r="2762" b="15323"/>
          <a:stretch>
            <a:fillRect/>
          </a:stretch>
        </p:blipFill>
        <p:spPr bwMode="auto">
          <a:xfrm>
            <a:off x="4859338" y="4465638"/>
            <a:ext cx="3406775"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130" name="Titre 1">
            <a:extLst>
              <a:ext uri="{FF2B5EF4-FFF2-40B4-BE49-F238E27FC236}">
                <a16:creationId xmlns:a16="http://schemas.microsoft.com/office/drawing/2014/main" id="{27269679-B899-466B-81E7-7AA10E4D5603}"/>
              </a:ext>
            </a:extLst>
          </p:cNvPr>
          <p:cNvSpPr txBox="1">
            <a:spLocks/>
          </p:cNvSpPr>
          <p:nvPr/>
        </p:nvSpPr>
        <p:spPr bwMode="auto">
          <a:xfrm>
            <a:off x="328613" y="711200"/>
            <a:ext cx="84963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fr-FR" sz="28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L’affaire </a:t>
            </a:r>
            <a:r>
              <a:rPr kumimoji="0" lang="fr-FR" altLang="fr-FR" sz="28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du bus VOLKSWAGEN </a:t>
            </a:r>
          </a:p>
        </p:txBody>
      </p:sp>
      <p:sp>
        <p:nvSpPr>
          <p:cNvPr id="48131" name="Rectangle 2">
            <a:extLst>
              <a:ext uri="{FF2B5EF4-FFF2-40B4-BE49-F238E27FC236}">
                <a16:creationId xmlns:a16="http://schemas.microsoft.com/office/drawing/2014/main" id="{CFE68E44-D41F-454A-973A-235E91394C5A}"/>
              </a:ext>
            </a:extLst>
          </p:cNvPr>
          <p:cNvSpPr>
            <a:spLocks noChangeArrowheads="1"/>
          </p:cNvSpPr>
          <p:nvPr/>
        </p:nvSpPr>
        <p:spPr bwMode="auto">
          <a:xfrm>
            <a:off x="377825" y="1412875"/>
            <a:ext cx="8496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3679825" algn="l"/>
                <a:tab pos="4930775"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3679825" algn="l"/>
                <a:tab pos="4930775"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3679825" algn="l"/>
                <a:tab pos="4930775"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3679825" algn="l"/>
                <a:tab pos="4930775"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3679825" algn="l"/>
                <a:tab pos="4930775"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3679825" algn="l"/>
                <a:tab pos="4930775"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3679825" algn="l"/>
                <a:tab pos="4930775"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3679825" algn="l"/>
                <a:tab pos="4930775"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3679825" algn="l"/>
                <a:tab pos="4930775" algn="l"/>
              </a:tabLst>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 pos="4930775" algn="l"/>
              </a:tabLst>
              <a:defRPr/>
            </a:pPr>
            <a:r>
              <a:rPr kumimoji="0" lang="fr-FR" altLang="fr-FR" sz="20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29 décembre 2014 </a:t>
            </a:r>
            <a:r>
              <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Rietze GmbH &amp; Co. KG</a:t>
            </a:r>
            <a:r>
              <a:rPr kumimoji="0" lang="fr-FR" altLang="fr-FR" sz="3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demande la nullité du DM correspondant au correspondant au VW Bus T5 au motif qu’il ne se distingue pas sensiblement du modèle véhicule VW Bus T 4 GP </a:t>
            </a:r>
            <a:endParaRPr kumimoji="0" lang="fr-FR" altLang="fr-FR" sz="20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8132" name="ZoneTexte 8">
            <a:extLst>
              <a:ext uri="{FF2B5EF4-FFF2-40B4-BE49-F238E27FC236}">
                <a16:creationId xmlns:a16="http://schemas.microsoft.com/office/drawing/2014/main" id="{B134404B-9DE8-4FA5-A82E-B7E2313ED4EF}"/>
              </a:ext>
            </a:extLst>
          </p:cNvPr>
          <p:cNvSpPr txBox="1">
            <a:spLocks noChangeArrowheads="1"/>
          </p:cNvSpPr>
          <p:nvPr/>
        </p:nvSpPr>
        <p:spPr bwMode="auto">
          <a:xfrm>
            <a:off x="1462088" y="5732463"/>
            <a:ext cx="1851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fr-FR" sz="1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VW Bus T 4 GP</a:t>
            </a:r>
            <a:endParaRPr kumimoji="0" lang="fr-FR" altLang="fr-FR" sz="1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8133" name="ZoneTexte 11">
            <a:extLst>
              <a:ext uri="{FF2B5EF4-FFF2-40B4-BE49-F238E27FC236}">
                <a16:creationId xmlns:a16="http://schemas.microsoft.com/office/drawing/2014/main" id="{526414E7-3B8E-4588-9F49-A4CD7FE2388A}"/>
              </a:ext>
            </a:extLst>
          </p:cNvPr>
          <p:cNvSpPr txBox="1">
            <a:spLocks noChangeArrowheads="1"/>
          </p:cNvSpPr>
          <p:nvPr/>
        </p:nvSpPr>
        <p:spPr bwMode="auto">
          <a:xfrm>
            <a:off x="5684838" y="5722938"/>
            <a:ext cx="1543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 VW Bus T 5</a:t>
            </a:r>
          </a:p>
        </p:txBody>
      </p:sp>
      <p:pic>
        <p:nvPicPr>
          <p:cNvPr id="48134" name="Image 2" descr="Une image contenant route, voiture, extérieur, transport&#10;&#10;Description générée automatiquement">
            <a:extLst>
              <a:ext uri="{FF2B5EF4-FFF2-40B4-BE49-F238E27FC236}">
                <a16:creationId xmlns:a16="http://schemas.microsoft.com/office/drawing/2014/main" id="{B93DB5F8-6F41-4905-BE5F-F9EEA94467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816" t="15959" r="8420" b="6390"/>
          <a:stretch>
            <a:fillRect/>
          </a:stretch>
        </p:blipFill>
        <p:spPr bwMode="auto">
          <a:xfrm>
            <a:off x="4591050" y="3068638"/>
            <a:ext cx="3721100"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Image 4" descr="Une image contenant voiture, route, extérieur, vert&#10;&#10;Description générée automatiquement">
            <a:extLst>
              <a:ext uri="{FF2B5EF4-FFF2-40B4-BE49-F238E27FC236}">
                <a16:creationId xmlns:a16="http://schemas.microsoft.com/office/drawing/2014/main" id="{3026C432-98A5-4281-8BEE-7F7885C20C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953" t="4657" r="2953" b="2168"/>
          <a:stretch>
            <a:fillRect/>
          </a:stretch>
        </p:blipFill>
        <p:spPr bwMode="auto">
          <a:xfrm>
            <a:off x="303213" y="2944813"/>
            <a:ext cx="4170362"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re 1">
            <a:extLst>
              <a:ext uri="{FF2B5EF4-FFF2-40B4-BE49-F238E27FC236}">
                <a16:creationId xmlns:a16="http://schemas.microsoft.com/office/drawing/2014/main" id="{D9EF6E6B-009E-7B41-874B-78511DE899BF}"/>
              </a:ext>
            </a:extLst>
          </p:cNvPr>
          <p:cNvSpPr txBox="1">
            <a:spLocks/>
          </p:cNvSpPr>
          <p:nvPr/>
        </p:nvSpPr>
        <p:spPr bwMode="auto">
          <a:xfrm>
            <a:off x="350838" y="692150"/>
            <a:ext cx="84963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fr-FR" sz="28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Une invention </a:t>
            </a:r>
            <a:r>
              <a:rPr kumimoji="0" lang="fr-FR" altLang="fr-FR" sz="28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géniale !</a:t>
            </a:r>
          </a:p>
        </p:txBody>
      </p:sp>
      <p:sp>
        <p:nvSpPr>
          <p:cNvPr id="36867" name="Rectangle 2">
            <a:extLst>
              <a:ext uri="{FF2B5EF4-FFF2-40B4-BE49-F238E27FC236}">
                <a16:creationId xmlns:a16="http://schemas.microsoft.com/office/drawing/2014/main" id="{BA7EFB73-C885-BD4D-B90F-204D263E20BB}"/>
              </a:ext>
            </a:extLst>
          </p:cNvPr>
          <p:cNvSpPr>
            <a:spLocks noChangeArrowheads="1"/>
          </p:cNvSpPr>
          <p:nvPr/>
        </p:nvSpPr>
        <p:spPr bwMode="auto">
          <a:xfrm>
            <a:off x="377825" y="1628775"/>
            <a:ext cx="84963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tabLst>
                <a:tab pos="3679825"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3679825"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3679825"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9pPr>
          </a:lstStyle>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endParaRPr kumimoji="0" lang="fr-FR" altLang="fr-FR" sz="2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r>
              <a:rPr kumimoji="0" lang="fr-FR" altLang="fr-FR" sz="2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endParaRPr kumimoji="0" lang="fr-FR" altLang="fr-FR" sz="2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pic>
        <p:nvPicPr>
          <p:cNvPr id="3" name="Média en ligne 2" title="Tutoriel - Brompton pliant">
            <a:hlinkClick r:id="" action="ppaction://media"/>
            <a:extLst>
              <a:ext uri="{FF2B5EF4-FFF2-40B4-BE49-F238E27FC236}">
                <a16:creationId xmlns:a16="http://schemas.microsoft.com/office/drawing/2014/main" id="{6EFD66F2-DC36-204B-90CB-13773A425033}"/>
              </a:ext>
            </a:extLst>
          </p:cNvPr>
          <p:cNvPicPr>
            <a:picLocks noRot="1" noChangeAspect="1"/>
          </p:cNvPicPr>
          <p:nvPr>
            <a:videoFile r:link="rId1"/>
          </p:nvPr>
        </p:nvPicPr>
        <p:blipFill>
          <a:blip r:embed="rId4"/>
          <a:stretch>
            <a:fillRect/>
          </a:stretch>
        </p:blipFill>
        <p:spPr>
          <a:xfrm>
            <a:off x="615950" y="1570038"/>
            <a:ext cx="7912100" cy="4451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additive="base">
                                        <p:cTn id="11" dur="500" fill="hold"/>
                                        <p:tgtEl>
                                          <p:spTgt spid="4098"/>
                                        </p:tgtEl>
                                        <p:attrNameLst>
                                          <p:attrName>ppt_x</p:attrName>
                                        </p:attrNameLst>
                                      </p:cBhvr>
                                      <p:tavLst>
                                        <p:tav tm="0">
                                          <p:val>
                                            <p:strVal val="#ppt_x"/>
                                          </p:val>
                                        </p:tav>
                                        <p:tav tm="100000">
                                          <p:val>
                                            <p:strVal val="#ppt_x"/>
                                          </p:val>
                                        </p:tav>
                                      </p:tavLst>
                                    </p:anim>
                                    <p:anim calcmode="lin" valueType="num">
                                      <p:cBhvr additive="base">
                                        <p:cTn id="12"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 presetClass="mediacall" presetSubtype="0" fill="hold" nodeType="click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40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9154" name="Titre 1">
            <a:extLst>
              <a:ext uri="{FF2B5EF4-FFF2-40B4-BE49-F238E27FC236}">
                <a16:creationId xmlns:a16="http://schemas.microsoft.com/office/drawing/2014/main" id="{4DB69317-EC40-44E0-9934-3F053C9C1002}"/>
              </a:ext>
            </a:extLst>
          </p:cNvPr>
          <p:cNvSpPr txBox="1">
            <a:spLocks/>
          </p:cNvSpPr>
          <p:nvPr/>
        </p:nvSpPr>
        <p:spPr bwMode="auto">
          <a:xfrm>
            <a:off x="350838" y="836613"/>
            <a:ext cx="84963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fr-FR" altLang="fr-FR" sz="28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La procédure devant les instances européennes</a:t>
            </a:r>
          </a:p>
        </p:txBody>
      </p:sp>
      <p:sp>
        <p:nvSpPr>
          <p:cNvPr id="14339" name="Rectangle 2">
            <a:extLst>
              <a:ext uri="{FF2B5EF4-FFF2-40B4-BE49-F238E27FC236}">
                <a16:creationId xmlns:a16="http://schemas.microsoft.com/office/drawing/2014/main" id="{0E5C7F5A-9379-408F-9350-54E670F1944D}"/>
              </a:ext>
            </a:extLst>
          </p:cNvPr>
          <p:cNvSpPr>
            <a:spLocks noChangeArrowheads="1"/>
          </p:cNvSpPr>
          <p:nvPr/>
        </p:nvSpPr>
        <p:spPr bwMode="auto">
          <a:xfrm>
            <a:off x="379413" y="2132013"/>
            <a:ext cx="8496300" cy="3232150"/>
          </a:xfrm>
          <a:prstGeom prst="rect">
            <a:avLst/>
          </a:prstGeom>
          <a:noFill/>
          <a:ln>
            <a:noFill/>
          </a:ln>
        </p:spPr>
        <p:txBody>
          <a:bodyPr>
            <a:spAutoFit/>
          </a:bodyPr>
          <a:lstStyle>
            <a:lvl1pPr marL="342900" indent="-342900">
              <a:spcBef>
                <a:spcPct val="20000"/>
              </a:spcBef>
              <a:buFont typeface="Arial" panose="020B0604020202020204" pitchFamily="34" charset="0"/>
              <a:buChar char="•"/>
              <a:tabLst>
                <a:tab pos="3679825"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3679825"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3679825"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9pPr>
          </a:lstStyle>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r>
              <a:rPr kumimoji="0" lang="fr-FR" altLang="fr-FR"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6 juin 2016 : </a:t>
            </a:r>
            <a:r>
              <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la division d’annulation de l’EUIPO fait droit à la demande en nullité pour absence de caractère individuel</a:t>
            </a:r>
          </a:p>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endPar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r>
              <a:rPr kumimoji="0" lang="fr-FR" altLang="fr-FR"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21 novembre 2017 : </a:t>
            </a:r>
            <a:r>
              <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annulation de ladite décision par la 3</a:t>
            </a:r>
            <a:r>
              <a:rPr kumimoji="0" lang="fr-FR" altLang="fr-FR" sz="20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ème</a:t>
            </a:r>
            <a:r>
              <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ch. de recours de l’EUIPO et rejet de la demande nullité du modèle </a:t>
            </a: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endParaRPr kumimoji="0" lang="fr-FR" altLang="fr-FR"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endParaRPr kumimoji="0" lang="fr-FR" altLang="fr-FR"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endPar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endPar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178" name="Titre 1">
            <a:extLst>
              <a:ext uri="{FF2B5EF4-FFF2-40B4-BE49-F238E27FC236}">
                <a16:creationId xmlns:a16="http://schemas.microsoft.com/office/drawing/2014/main" id="{D263D632-1734-4583-8FD5-6EF78F6D211E}"/>
              </a:ext>
            </a:extLst>
          </p:cNvPr>
          <p:cNvSpPr txBox="1">
            <a:spLocks/>
          </p:cNvSpPr>
          <p:nvPr/>
        </p:nvSpPr>
        <p:spPr bwMode="auto">
          <a:xfrm>
            <a:off x="350838" y="836613"/>
            <a:ext cx="84963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fr-FR" altLang="fr-FR" sz="28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Quel degré d’attention pour l’utilisateur averti ?</a:t>
            </a:r>
          </a:p>
        </p:txBody>
      </p:sp>
      <p:sp>
        <p:nvSpPr>
          <p:cNvPr id="50179" name="Rectangle 2">
            <a:extLst>
              <a:ext uri="{FF2B5EF4-FFF2-40B4-BE49-F238E27FC236}">
                <a16:creationId xmlns:a16="http://schemas.microsoft.com/office/drawing/2014/main" id="{4B4FFD5F-8906-4150-B265-0EA4F3CBE57A}"/>
              </a:ext>
            </a:extLst>
          </p:cNvPr>
          <p:cNvSpPr>
            <a:spLocks noChangeArrowheads="1"/>
          </p:cNvSpPr>
          <p:nvPr/>
        </p:nvSpPr>
        <p:spPr bwMode="auto">
          <a:xfrm>
            <a:off x="350838" y="1903413"/>
            <a:ext cx="8496300" cy="429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tabLst>
                <a:tab pos="3679825"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3679825"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3679825"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9pPr>
          </a:lstStyle>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r>
              <a:rPr kumimoji="0" lang="fr-FR" altLang="fr-FR" sz="22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Décision de la Chambre de recours </a:t>
            </a:r>
            <a:r>
              <a:rPr kumimoji="0" lang="fr-FR" altLang="fr-FR" sz="2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l’utilisateur averti de véhicules automobiles a un degré d’attention élevé / il sait que les fabricants soumettent régulièrement leurs modèles à un « remodelage » pour leur conférer un aspect moderne et nouveau sur le plan technique et visuel</a:t>
            </a:r>
            <a:endParaRPr kumimoji="0" lang="fr-FR" altLang="fr-FR" sz="2200" b="1"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endParaRPr kumimoji="0" lang="fr-FR" altLang="fr-FR" sz="2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r>
              <a:rPr kumimoji="0" lang="fr-FR" altLang="fr-FR" sz="22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Les critiques de Rietze </a:t>
            </a:r>
            <a:r>
              <a:rPr kumimoji="0" lang="fr-FR" altLang="fr-FR" sz="2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l’utilisateur averti n’est pas en mesure de distinguer les aspects dictés par la fonction technique de ceux qui sont arbitraires / il accorde une moins grande importance aux différences entre des modèles d’un même fabricant qui se succèdent qu’aux différences entre des modèles de fabricants différents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02" name="Titre 1">
            <a:extLst>
              <a:ext uri="{FF2B5EF4-FFF2-40B4-BE49-F238E27FC236}">
                <a16:creationId xmlns:a16="http://schemas.microsoft.com/office/drawing/2014/main" id="{34C55878-6DA9-4C11-8332-AF66CD9F7AE2}"/>
              </a:ext>
            </a:extLst>
          </p:cNvPr>
          <p:cNvSpPr txBox="1">
            <a:spLocks/>
          </p:cNvSpPr>
          <p:nvPr/>
        </p:nvSpPr>
        <p:spPr bwMode="auto">
          <a:xfrm>
            <a:off x="350838" y="692150"/>
            <a:ext cx="84963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fr-FR" altLang="fr-FR" sz="28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Le rejet des arguments de Rietze par le TUE</a:t>
            </a:r>
          </a:p>
        </p:txBody>
      </p:sp>
      <p:sp>
        <p:nvSpPr>
          <p:cNvPr id="5" name="Rectangle 2">
            <a:extLst>
              <a:ext uri="{FF2B5EF4-FFF2-40B4-BE49-F238E27FC236}">
                <a16:creationId xmlns:a16="http://schemas.microsoft.com/office/drawing/2014/main" id="{600F4715-F7D3-4781-88F8-5BBEA495D6C7}"/>
              </a:ext>
            </a:extLst>
          </p:cNvPr>
          <p:cNvSpPr>
            <a:spLocks noChangeArrowheads="1"/>
          </p:cNvSpPr>
          <p:nvPr/>
        </p:nvSpPr>
        <p:spPr bwMode="auto">
          <a:xfrm>
            <a:off x="350838" y="1411288"/>
            <a:ext cx="8496300" cy="4954587"/>
          </a:xfrm>
          <a:prstGeom prst="rect">
            <a:avLst/>
          </a:prstGeom>
          <a:noFill/>
          <a:ln>
            <a:noFill/>
          </a:ln>
        </p:spPr>
        <p:txBody>
          <a:bodyPr>
            <a:spAutoFit/>
          </a:bodyPr>
          <a:lstStyle>
            <a:lvl1pPr marL="342900" indent="-342900">
              <a:spcBef>
                <a:spcPct val="20000"/>
              </a:spcBef>
              <a:buFont typeface="Arial" panose="020B0604020202020204" pitchFamily="34" charset="0"/>
              <a:buChar char="•"/>
              <a:tabLst>
                <a:tab pos="3679825"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3679825"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3679825"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r>
              <a:rPr kumimoji="0" lang="fr-FR" altLang="fr-FR"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TUE, 6 juin 2019, </a:t>
            </a:r>
            <a:r>
              <a:rPr kumimoji="0" lang="fr-FR" altLang="fr-FR" sz="2000" b="1"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aff.</a:t>
            </a:r>
            <a:r>
              <a:rPr kumimoji="0" lang="fr-FR" altLang="fr-FR"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T‑43/18:</a:t>
            </a:r>
            <a:endPar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l’utilisateur averti est capable de percevoir les différences concernant les entrées d’air, les pare-chocs, les phares, les pare-boue, les clignotants et les « tracés de lignes » </a:t>
            </a: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dès lors qu’elles concernent l’apparence de ces éléments et non leurs détails techniques </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 </a:t>
            </a:r>
            <a:r>
              <a:rPr kumimoji="0" lang="fr-FR" sz="2000" b="1"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le fait que la modification apportée à certaines de ces pièces automobiles pourrait également avoir un effet technique est sans pertinence</a:t>
            </a:r>
            <a:r>
              <a:rPr kumimoji="0" lang="fr-FR" sz="20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à cet égard </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(pt 30)</a:t>
            </a: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endPar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L’argument selon lequel l’utilisateur averti accorde une moins grande importance aux différences entre les modèles de voitures d’un même fabricant qui se succèdent directement, qu’aux différences entre des modèles de véhicules de fabricants différents, n’est pas étayé en fait et en droit (pt 32)</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2226" name="Titre 1">
            <a:extLst>
              <a:ext uri="{FF2B5EF4-FFF2-40B4-BE49-F238E27FC236}">
                <a16:creationId xmlns:a16="http://schemas.microsoft.com/office/drawing/2014/main" id="{FFA30E85-E9F8-4B0F-B85A-2F4824827DA4}"/>
              </a:ext>
            </a:extLst>
          </p:cNvPr>
          <p:cNvSpPr txBox="1">
            <a:spLocks/>
          </p:cNvSpPr>
          <p:nvPr/>
        </p:nvSpPr>
        <p:spPr bwMode="auto">
          <a:xfrm>
            <a:off x="350838" y="836613"/>
            <a:ext cx="84963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fr-FR" altLang="fr-FR" sz="28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Comment apprécier l’impression globale ? </a:t>
            </a:r>
          </a:p>
        </p:txBody>
      </p:sp>
      <p:sp>
        <p:nvSpPr>
          <p:cNvPr id="4" name="Rectangle 2">
            <a:extLst>
              <a:ext uri="{FF2B5EF4-FFF2-40B4-BE49-F238E27FC236}">
                <a16:creationId xmlns:a16="http://schemas.microsoft.com/office/drawing/2014/main" id="{EE6DA5FD-01BB-4282-9381-F6D11D44A167}"/>
              </a:ext>
            </a:extLst>
          </p:cNvPr>
          <p:cNvSpPr>
            <a:spLocks noChangeArrowheads="1"/>
          </p:cNvSpPr>
          <p:nvPr/>
        </p:nvSpPr>
        <p:spPr bwMode="auto">
          <a:xfrm>
            <a:off x="350838" y="1676400"/>
            <a:ext cx="8496300" cy="4560888"/>
          </a:xfrm>
          <a:prstGeom prst="rect">
            <a:avLst/>
          </a:prstGeom>
          <a:noFill/>
          <a:ln>
            <a:noFill/>
          </a:ln>
        </p:spPr>
        <p:txBody>
          <a:bodyPr>
            <a:spAutoFit/>
          </a:bodyPr>
          <a:lstStyle>
            <a:lvl1pPr marL="342900" indent="-342900">
              <a:spcBef>
                <a:spcPct val="20000"/>
              </a:spcBef>
              <a:buFont typeface="Arial" panose="020B0604020202020204" pitchFamily="34" charset="0"/>
              <a:buChar char="•"/>
              <a:tabLst>
                <a:tab pos="3679825"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3679825"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3679825"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9pPr>
          </a:lstStyle>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r>
              <a:rPr kumimoji="0" lang="fr-FR" sz="2200" b="1"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Rietze</a:t>
            </a:r>
            <a:r>
              <a:rPr kumimoji="0" lang="fr-FR" sz="2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soutenait qu’il fallait par ailleurs :</a:t>
            </a:r>
            <a:endParaRPr kumimoji="0" lang="fr-FR" sz="2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endParaRPr kumimoji="0" lang="fr-FR" sz="2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742950" marR="0" lvl="1" indent="-28575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r>
              <a:rPr kumimoji="0" lang="fr-FR" sz="2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pondérer les différentes caractéristiques pouvant influencer plus ou moins fortement l’apparence des dessins ou modèles</a:t>
            </a:r>
          </a:p>
          <a:p>
            <a:pPr marL="457200" marR="0" lvl="1"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endParaRPr kumimoji="0" lang="fr-FR" sz="2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742950" marR="0" lvl="1" indent="-28575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r>
              <a:rPr kumimoji="0" lang="fr-FR" sz="2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distinguer entre les caractéristiques esthétiques et les caractéristiques techniques </a:t>
            </a:r>
          </a:p>
          <a:p>
            <a:pPr marL="742950" marR="0" lvl="1" indent="-28575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endParaRPr kumimoji="0" lang="fr-FR" sz="2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87313" marR="0" lvl="1"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r>
              <a:rPr kumimoji="0" lang="fr-FR" sz="2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Le TUE rejette ces arguments en rappelant (i) les différences relevées par la chambre de recours et (ii) le fait qu’elle a effectuée une analyse globale des modèles.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274" name="Titre 1">
            <a:extLst>
              <a:ext uri="{FF2B5EF4-FFF2-40B4-BE49-F238E27FC236}">
                <a16:creationId xmlns:a16="http://schemas.microsoft.com/office/drawing/2014/main" id="{A6E88C33-B270-4A9C-9D2F-8DAA5ADD3160}"/>
              </a:ext>
            </a:extLst>
          </p:cNvPr>
          <p:cNvSpPr txBox="1">
            <a:spLocks/>
          </p:cNvSpPr>
          <p:nvPr/>
        </p:nvSpPr>
        <p:spPr bwMode="auto">
          <a:xfrm>
            <a:off x="328613" y="404813"/>
            <a:ext cx="84963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fr-FR" altLang="fr-FR" sz="28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Les différences de la face avant</a:t>
            </a:r>
          </a:p>
        </p:txBody>
      </p:sp>
      <p:sp>
        <p:nvSpPr>
          <p:cNvPr id="54275" name="ZoneTexte 8">
            <a:extLst>
              <a:ext uri="{FF2B5EF4-FFF2-40B4-BE49-F238E27FC236}">
                <a16:creationId xmlns:a16="http://schemas.microsoft.com/office/drawing/2014/main" id="{51D05EDB-8D0D-47E8-BB0C-A0FDCC1EDE0E}"/>
              </a:ext>
            </a:extLst>
          </p:cNvPr>
          <p:cNvSpPr txBox="1">
            <a:spLocks noChangeArrowheads="1"/>
          </p:cNvSpPr>
          <p:nvPr/>
        </p:nvSpPr>
        <p:spPr bwMode="auto">
          <a:xfrm>
            <a:off x="1339850" y="5503863"/>
            <a:ext cx="1851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fr-FR" sz="1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VW Bus T 4 GP</a:t>
            </a:r>
            <a:endParaRPr kumimoji="0" lang="fr-FR" altLang="fr-FR" sz="1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4276" name="ZoneTexte 11">
            <a:extLst>
              <a:ext uri="{FF2B5EF4-FFF2-40B4-BE49-F238E27FC236}">
                <a16:creationId xmlns:a16="http://schemas.microsoft.com/office/drawing/2014/main" id="{B3D45CCD-986F-4EDF-AD7E-024C4D1ECE76}"/>
              </a:ext>
            </a:extLst>
          </p:cNvPr>
          <p:cNvSpPr txBox="1">
            <a:spLocks noChangeArrowheads="1"/>
          </p:cNvSpPr>
          <p:nvPr/>
        </p:nvSpPr>
        <p:spPr bwMode="auto">
          <a:xfrm>
            <a:off x="6029325" y="5507038"/>
            <a:ext cx="1543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 VW Bus T 5</a:t>
            </a:r>
          </a:p>
        </p:txBody>
      </p:sp>
      <p:pic>
        <p:nvPicPr>
          <p:cNvPr id="54277" name="Picture 4" descr="Image not found">
            <a:extLst>
              <a:ext uri="{FF2B5EF4-FFF2-40B4-BE49-F238E27FC236}">
                <a16:creationId xmlns:a16="http://schemas.microsoft.com/office/drawing/2014/main" id="{EC6A72EE-2F45-418E-AA70-71EC7D153D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87" r="30904"/>
          <a:stretch>
            <a:fillRect/>
          </a:stretch>
        </p:blipFill>
        <p:spPr bwMode="auto">
          <a:xfrm>
            <a:off x="271463" y="1331913"/>
            <a:ext cx="3889375" cy="382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Image 2" descr="Une image contenant voiture, route, camionnette, transport&#10;&#10;Description générée automatiquement">
            <a:extLst>
              <a:ext uri="{FF2B5EF4-FFF2-40B4-BE49-F238E27FC236}">
                <a16:creationId xmlns:a16="http://schemas.microsoft.com/office/drawing/2014/main" id="{1E45C89E-E1CB-4BD5-8A45-15247E2BAA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635" t="5670" r="2904" b="8286"/>
          <a:stretch>
            <a:fillRect/>
          </a:stretch>
        </p:blipFill>
        <p:spPr bwMode="auto">
          <a:xfrm>
            <a:off x="4572000" y="1323975"/>
            <a:ext cx="4457700" cy="382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Connecteur droit avec flèche 8">
            <a:extLst>
              <a:ext uri="{FF2B5EF4-FFF2-40B4-BE49-F238E27FC236}">
                <a16:creationId xmlns:a16="http://schemas.microsoft.com/office/drawing/2014/main" id="{7C4A88E1-07FB-4B44-AB82-A725448074E7}"/>
              </a:ext>
            </a:extLst>
          </p:cNvPr>
          <p:cNvCxnSpPr/>
          <p:nvPr/>
        </p:nvCxnSpPr>
        <p:spPr>
          <a:xfrm flipH="1" flipV="1">
            <a:off x="2843213" y="4508500"/>
            <a:ext cx="1081087" cy="12969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Connecteur droit avec flèche 15">
            <a:extLst>
              <a:ext uri="{FF2B5EF4-FFF2-40B4-BE49-F238E27FC236}">
                <a16:creationId xmlns:a16="http://schemas.microsoft.com/office/drawing/2014/main" id="{E85CAFC4-621E-4B2A-93BC-B64EEC71CF68}"/>
              </a:ext>
            </a:extLst>
          </p:cNvPr>
          <p:cNvCxnSpPr>
            <a:cxnSpLocks/>
          </p:cNvCxnSpPr>
          <p:nvPr/>
        </p:nvCxnSpPr>
        <p:spPr>
          <a:xfrm>
            <a:off x="611188" y="1916113"/>
            <a:ext cx="668337" cy="79216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Connecteur droit avec flèche 17">
            <a:extLst>
              <a:ext uri="{FF2B5EF4-FFF2-40B4-BE49-F238E27FC236}">
                <a16:creationId xmlns:a16="http://schemas.microsoft.com/office/drawing/2014/main" id="{D634ABEC-AE97-42C7-9DA9-9F3A9F04AD84}"/>
              </a:ext>
            </a:extLst>
          </p:cNvPr>
          <p:cNvCxnSpPr/>
          <p:nvPr/>
        </p:nvCxnSpPr>
        <p:spPr>
          <a:xfrm flipH="1" flipV="1">
            <a:off x="7596188" y="4013200"/>
            <a:ext cx="1079500" cy="12969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2F1735A9-A889-4652-AC32-4F006FD507DA}"/>
              </a:ext>
            </a:extLst>
          </p:cNvPr>
          <p:cNvSpPr/>
          <p:nvPr/>
        </p:nvSpPr>
        <p:spPr>
          <a:xfrm>
            <a:off x="2051050" y="3429000"/>
            <a:ext cx="649288" cy="4318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CFD48527-C1C8-46D3-8438-21DFC97406CC}"/>
              </a:ext>
            </a:extLst>
          </p:cNvPr>
          <p:cNvSpPr/>
          <p:nvPr/>
        </p:nvSpPr>
        <p:spPr>
          <a:xfrm>
            <a:off x="2735263" y="3379788"/>
            <a:ext cx="376237" cy="433387"/>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4" name="Connecteur droit avec flèche 23">
            <a:extLst>
              <a:ext uri="{FF2B5EF4-FFF2-40B4-BE49-F238E27FC236}">
                <a16:creationId xmlns:a16="http://schemas.microsoft.com/office/drawing/2014/main" id="{E7748DC8-BADC-41EC-A074-509A0052A9E0}"/>
              </a:ext>
            </a:extLst>
          </p:cNvPr>
          <p:cNvCxnSpPr>
            <a:cxnSpLocks/>
          </p:cNvCxnSpPr>
          <p:nvPr/>
        </p:nvCxnSpPr>
        <p:spPr>
          <a:xfrm flipH="1">
            <a:off x="3163888" y="1331913"/>
            <a:ext cx="1047750" cy="149701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6322" name="Titre 1">
            <a:extLst>
              <a:ext uri="{FF2B5EF4-FFF2-40B4-BE49-F238E27FC236}">
                <a16:creationId xmlns:a16="http://schemas.microsoft.com/office/drawing/2014/main" id="{DF09677E-8528-457A-A15F-E90326D74077}"/>
              </a:ext>
            </a:extLst>
          </p:cNvPr>
          <p:cNvSpPr txBox="1">
            <a:spLocks/>
          </p:cNvSpPr>
          <p:nvPr/>
        </p:nvSpPr>
        <p:spPr bwMode="auto">
          <a:xfrm>
            <a:off x="328613" y="765175"/>
            <a:ext cx="84963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fr-FR" altLang="fr-FR" sz="28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Les différences des parties latérales</a:t>
            </a:r>
          </a:p>
        </p:txBody>
      </p:sp>
      <p:sp>
        <p:nvSpPr>
          <p:cNvPr id="56323" name="ZoneTexte 8">
            <a:extLst>
              <a:ext uri="{FF2B5EF4-FFF2-40B4-BE49-F238E27FC236}">
                <a16:creationId xmlns:a16="http://schemas.microsoft.com/office/drawing/2014/main" id="{08F0AAE4-52B5-4D5D-9472-F52C0B80EF3A}"/>
              </a:ext>
            </a:extLst>
          </p:cNvPr>
          <p:cNvSpPr txBox="1">
            <a:spLocks noChangeArrowheads="1"/>
          </p:cNvSpPr>
          <p:nvPr/>
        </p:nvSpPr>
        <p:spPr bwMode="auto">
          <a:xfrm>
            <a:off x="1295400" y="5157788"/>
            <a:ext cx="1851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fr-FR" sz="1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VW Bus T 4 GP</a:t>
            </a:r>
            <a:endParaRPr kumimoji="0" lang="fr-FR" altLang="fr-FR" sz="1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6324" name="ZoneTexte 11">
            <a:extLst>
              <a:ext uri="{FF2B5EF4-FFF2-40B4-BE49-F238E27FC236}">
                <a16:creationId xmlns:a16="http://schemas.microsoft.com/office/drawing/2014/main" id="{A9F3D52C-19D3-4740-A717-A65C5E300B79}"/>
              </a:ext>
            </a:extLst>
          </p:cNvPr>
          <p:cNvSpPr txBox="1">
            <a:spLocks noChangeArrowheads="1"/>
          </p:cNvSpPr>
          <p:nvPr/>
        </p:nvSpPr>
        <p:spPr bwMode="auto">
          <a:xfrm>
            <a:off x="5926138" y="5229225"/>
            <a:ext cx="1543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 VW Bus T 5</a:t>
            </a:r>
          </a:p>
        </p:txBody>
      </p:sp>
      <p:pic>
        <p:nvPicPr>
          <p:cNvPr id="56325" name="Image 3" descr="Une image contenant voiture, route, bâtiment, transport&#10;&#10;Description générée automatiquement">
            <a:extLst>
              <a:ext uri="{FF2B5EF4-FFF2-40B4-BE49-F238E27FC236}">
                <a16:creationId xmlns:a16="http://schemas.microsoft.com/office/drawing/2014/main" id="{7C9F099E-62DC-4005-BD63-6604A48CEF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79600"/>
            <a:ext cx="4249738"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2" descr="Image not found">
            <a:extLst>
              <a:ext uri="{FF2B5EF4-FFF2-40B4-BE49-F238E27FC236}">
                <a16:creationId xmlns:a16="http://schemas.microsoft.com/office/drawing/2014/main" id="{D3CB6890-0B4A-4C4D-B6EC-ACA92267DE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631" r="1401"/>
          <a:stretch>
            <a:fillRect/>
          </a:stretch>
        </p:blipFill>
        <p:spPr bwMode="auto">
          <a:xfrm>
            <a:off x="-46038" y="1868488"/>
            <a:ext cx="4535488"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llipse 4">
            <a:extLst>
              <a:ext uri="{FF2B5EF4-FFF2-40B4-BE49-F238E27FC236}">
                <a16:creationId xmlns:a16="http://schemas.microsoft.com/office/drawing/2014/main" id="{DFDC3153-A310-4EBE-B75C-35F2141C01EC}"/>
              </a:ext>
            </a:extLst>
          </p:cNvPr>
          <p:cNvSpPr/>
          <p:nvPr/>
        </p:nvSpPr>
        <p:spPr>
          <a:xfrm>
            <a:off x="6084888" y="3213100"/>
            <a:ext cx="790575" cy="2159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7" name="Connecteur droit avec flèche 6">
            <a:extLst>
              <a:ext uri="{FF2B5EF4-FFF2-40B4-BE49-F238E27FC236}">
                <a16:creationId xmlns:a16="http://schemas.microsoft.com/office/drawing/2014/main" id="{811F36AA-4EB8-4C81-AEDB-DD1A48FCFC10}"/>
              </a:ext>
            </a:extLst>
          </p:cNvPr>
          <p:cNvCxnSpPr>
            <a:cxnSpLocks/>
          </p:cNvCxnSpPr>
          <p:nvPr/>
        </p:nvCxnSpPr>
        <p:spPr>
          <a:xfrm flipV="1">
            <a:off x="4422775" y="3767138"/>
            <a:ext cx="1427163" cy="148113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Connecteur droit avec flèche 14">
            <a:extLst>
              <a:ext uri="{FF2B5EF4-FFF2-40B4-BE49-F238E27FC236}">
                <a16:creationId xmlns:a16="http://schemas.microsoft.com/office/drawing/2014/main" id="{F8F2DE33-413E-417F-9D54-2CA151EB688D}"/>
              </a:ext>
            </a:extLst>
          </p:cNvPr>
          <p:cNvCxnSpPr>
            <a:cxnSpLocks/>
          </p:cNvCxnSpPr>
          <p:nvPr/>
        </p:nvCxnSpPr>
        <p:spPr>
          <a:xfrm flipH="1" flipV="1">
            <a:off x="7007225" y="3622675"/>
            <a:ext cx="1898650" cy="153511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370" name="Titre 1">
            <a:extLst>
              <a:ext uri="{FF2B5EF4-FFF2-40B4-BE49-F238E27FC236}">
                <a16:creationId xmlns:a16="http://schemas.microsoft.com/office/drawing/2014/main" id="{8D9678A4-ABF1-494D-91BC-5FDD4EA1B41D}"/>
              </a:ext>
            </a:extLst>
          </p:cNvPr>
          <p:cNvSpPr txBox="1">
            <a:spLocks/>
          </p:cNvSpPr>
          <p:nvPr/>
        </p:nvSpPr>
        <p:spPr bwMode="auto">
          <a:xfrm>
            <a:off x="328613" y="687388"/>
            <a:ext cx="84963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fr-FR" altLang="fr-FR" sz="28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Les différences de la face arrière</a:t>
            </a:r>
          </a:p>
        </p:txBody>
      </p:sp>
      <p:sp>
        <p:nvSpPr>
          <p:cNvPr id="58371" name="ZoneTexte 8">
            <a:extLst>
              <a:ext uri="{FF2B5EF4-FFF2-40B4-BE49-F238E27FC236}">
                <a16:creationId xmlns:a16="http://schemas.microsoft.com/office/drawing/2014/main" id="{55AB9C5A-8871-4581-A0FC-2EF8BE411110}"/>
              </a:ext>
            </a:extLst>
          </p:cNvPr>
          <p:cNvSpPr txBox="1">
            <a:spLocks noChangeArrowheads="1"/>
          </p:cNvSpPr>
          <p:nvPr/>
        </p:nvSpPr>
        <p:spPr bwMode="auto">
          <a:xfrm>
            <a:off x="1295400" y="5157788"/>
            <a:ext cx="1851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fr-FR" sz="1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VW Bus T 4 GP</a:t>
            </a:r>
            <a:endParaRPr kumimoji="0" lang="fr-FR" altLang="fr-FR" sz="1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8372" name="ZoneTexte 11">
            <a:extLst>
              <a:ext uri="{FF2B5EF4-FFF2-40B4-BE49-F238E27FC236}">
                <a16:creationId xmlns:a16="http://schemas.microsoft.com/office/drawing/2014/main" id="{3BFFE80F-0184-4EBE-B5EF-AB92824A0034}"/>
              </a:ext>
            </a:extLst>
          </p:cNvPr>
          <p:cNvSpPr txBox="1">
            <a:spLocks noChangeArrowheads="1"/>
          </p:cNvSpPr>
          <p:nvPr/>
        </p:nvSpPr>
        <p:spPr bwMode="auto">
          <a:xfrm>
            <a:off x="5926138" y="5229225"/>
            <a:ext cx="1543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altLang="fr-FR" sz="1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 VW Bus T 5</a:t>
            </a:r>
          </a:p>
        </p:txBody>
      </p:sp>
      <p:pic>
        <p:nvPicPr>
          <p:cNvPr id="58373" name="Picture 2" descr="Image not found">
            <a:extLst>
              <a:ext uri="{FF2B5EF4-FFF2-40B4-BE49-F238E27FC236}">
                <a16:creationId xmlns:a16="http://schemas.microsoft.com/office/drawing/2014/main" id="{1009FC3F-5EF1-4D73-BBBA-AB01E609B3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9138"/>
            <a:ext cx="4171950" cy="309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Image 2" descr="Une image contenant camionnette, intérieur, transport, voiture&#10;&#10;Description générée automatiquement">
            <a:extLst>
              <a:ext uri="{FF2B5EF4-FFF2-40B4-BE49-F238E27FC236}">
                <a16:creationId xmlns:a16="http://schemas.microsoft.com/office/drawing/2014/main" id="{E496E3A1-34DE-4DC8-9B5B-563CFCDBC8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25" y="1838325"/>
            <a:ext cx="3668713" cy="342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llipse 4">
            <a:extLst>
              <a:ext uri="{FF2B5EF4-FFF2-40B4-BE49-F238E27FC236}">
                <a16:creationId xmlns:a16="http://schemas.microsoft.com/office/drawing/2014/main" id="{CD8998C6-981C-4313-864F-F341F216A59D}"/>
              </a:ext>
            </a:extLst>
          </p:cNvPr>
          <p:cNvSpPr/>
          <p:nvPr/>
        </p:nvSpPr>
        <p:spPr>
          <a:xfrm>
            <a:off x="6372225" y="2060575"/>
            <a:ext cx="863600" cy="369888"/>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Ellipse 10">
            <a:extLst>
              <a:ext uri="{FF2B5EF4-FFF2-40B4-BE49-F238E27FC236}">
                <a16:creationId xmlns:a16="http://schemas.microsoft.com/office/drawing/2014/main" id="{E3BC7F3A-9F19-4F4E-812B-CD34C9F56A1F}"/>
              </a:ext>
            </a:extLst>
          </p:cNvPr>
          <p:cNvSpPr/>
          <p:nvPr/>
        </p:nvSpPr>
        <p:spPr>
          <a:xfrm>
            <a:off x="7388225" y="4460875"/>
            <a:ext cx="865188" cy="44132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Ellipse 11">
            <a:extLst>
              <a:ext uri="{FF2B5EF4-FFF2-40B4-BE49-F238E27FC236}">
                <a16:creationId xmlns:a16="http://schemas.microsoft.com/office/drawing/2014/main" id="{545DA2F0-2E85-4C0E-B288-19764520FE4A}"/>
              </a:ext>
            </a:extLst>
          </p:cNvPr>
          <p:cNvSpPr/>
          <p:nvPr/>
        </p:nvSpPr>
        <p:spPr>
          <a:xfrm>
            <a:off x="5162550" y="3357563"/>
            <a:ext cx="704850" cy="719137"/>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Ellipse 12">
            <a:extLst>
              <a:ext uri="{FF2B5EF4-FFF2-40B4-BE49-F238E27FC236}">
                <a16:creationId xmlns:a16="http://schemas.microsoft.com/office/drawing/2014/main" id="{6E97EED0-DA4F-4670-870D-8B0FC09E94FC}"/>
              </a:ext>
            </a:extLst>
          </p:cNvPr>
          <p:cNvSpPr/>
          <p:nvPr/>
        </p:nvSpPr>
        <p:spPr>
          <a:xfrm>
            <a:off x="1789113" y="4102100"/>
            <a:ext cx="863600" cy="44132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Ellipse 13">
            <a:extLst>
              <a:ext uri="{FF2B5EF4-FFF2-40B4-BE49-F238E27FC236}">
                <a16:creationId xmlns:a16="http://schemas.microsoft.com/office/drawing/2014/main" id="{A971057D-F680-447C-B10F-612E89321418}"/>
              </a:ext>
            </a:extLst>
          </p:cNvPr>
          <p:cNvSpPr/>
          <p:nvPr/>
        </p:nvSpPr>
        <p:spPr>
          <a:xfrm>
            <a:off x="6402388" y="4079875"/>
            <a:ext cx="865187" cy="44132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9394" name="Titre 1">
            <a:extLst>
              <a:ext uri="{FF2B5EF4-FFF2-40B4-BE49-F238E27FC236}">
                <a16:creationId xmlns:a16="http://schemas.microsoft.com/office/drawing/2014/main" id="{2CAEE650-6C69-48C0-959B-93B0B65AEA53}"/>
              </a:ext>
            </a:extLst>
          </p:cNvPr>
          <p:cNvSpPr txBox="1">
            <a:spLocks/>
          </p:cNvSpPr>
          <p:nvPr/>
        </p:nvSpPr>
        <p:spPr bwMode="auto">
          <a:xfrm>
            <a:off x="323850" y="620713"/>
            <a:ext cx="84963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fr-FR" altLang="fr-FR" sz="26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L’appréciation globale de la Ch. de recours</a:t>
            </a:r>
          </a:p>
        </p:txBody>
      </p:sp>
      <p:sp>
        <p:nvSpPr>
          <p:cNvPr id="2" name="Rectangle 1">
            <a:extLst>
              <a:ext uri="{FF2B5EF4-FFF2-40B4-BE49-F238E27FC236}">
                <a16:creationId xmlns:a16="http://schemas.microsoft.com/office/drawing/2014/main" id="{F7E4759E-2F20-40D4-A358-C4A9DF16F60D}"/>
              </a:ext>
            </a:extLst>
          </p:cNvPr>
          <p:cNvSpPr/>
          <p:nvPr/>
        </p:nvSpPr>
        <p:spPr>
          <a:xfrm>
            <a:off x="296863" y="1363663"/>
            <a:ext cx="8523287" cy="4802187"/>
          </a:xfrm>
          <a:prstGeom prst="rect">
            <a:avLst/>
          </a:prstGeom>
        </p:spPr>
        <p:txBody>
          <a:bodyPr>
            <a:spAutoFit/>
          </a:bodyPr>
          <a:lstStyle/>
          <a:p>
            <a:pPr marL="0" marR="0" lvl="0" indent="0" algn="just" defTabSz="457200" rtl="0" eaLnBrk="0" fontAlgn="base" latinLnBrk="0" hangingPunct="0">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La Ch. de recours avait estimé que:</a:t>
            </a:r>
          </a:p>
          <a:p>
            <a:pPr marL="285750" marR="0" lvl="0" indent="-285750" algn="just"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FR" sz="1800" b="1" i="0" u="sng"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vue frontale</a:t>
            </a: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 celle-ci diffère de façon nettement perceptible car le DM contesté produit un effet net et propre, tandis que le DM antérieur produit un effet de désordre. </a:t>
            </a:r>
          </a:p>
          <a:p>
            <a:pPr marL="285750" marR="0" lvl="0" indent="-285750" algn="just"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FR" sz="1800" b="1" i="0" u="sng"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vues latérales</a:t>
            </a:r>
            <a:r>
              <a:rPr kumimoji="0" lang="fr-FR" sz="1800" b="0" i="0" u="sng"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t>
            </a: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elles présentent des différences nettement reconnaissables en raison de </a:t>
            </a:r>
            <a:r>
              <a:rPr kumimoji="0" lang="fr-FR"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l’ajout d’une porte coulissante, d’un clignotant latéral et d’une barre de protection constituent des éléments qui modifient l’impression globale</a:t>
            </a:r>
            <a:endPar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285750" marR="0" lvl="0" indent="-285750" algn="just"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FR" sz="1800" b="1" i="0" u="sng"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vue arrière</a:t>
            </a: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 elle présente des différences nettement visibles grâce au fait que, dans le DM contesté, les voyants ont été intégrés sur trois niveaux dans un élément étroit et allongé, tandis qu’ils ont été disposés sur deux niveaux dans le dessin ou modèle antérieur, dans un élément plutôt carré, etc. </a:t>
            </a:r>
          </a:p>
          <a:p>
            <a:pPr marL="0" marR="0" lvl="0" indent="0" algn="just" defTabSz="4572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just" defTabSz="457200" rtl="0" eaLnBrk="0" fontAlgn="base" latinLnBrk="0" hangingPunct="0">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La ch. de recours avait conclu que </a:t>
            </a:r>
            <a:r>
              <a:rPr kumimoji="0" lang="fr-FR" sz="1800" b="1" i="0" u="sng"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les modifications affectant le dessin ou modèle contesté allaient au-delà d’un simple « </a:t>
            </a:r>
            <a:r>
              <a:rPr kumimoji="0" lang="fr-FR" sz="1800" b="1" i="0" u="sng"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facelift</a:t>
            </a:r>
            <a:r>
              <a:rPr kumimoji="0" lang="fr-FR" sz="1800" b="1" i="0" u="sng"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 dans lequel seuls de petits détails sont modifiés</a:t>
            </a: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mais qu’elles modifiaient l’impression globale produite par le DM contesté comparée à celle produite par le DM antérieur.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0418" name="Titre 1">
            <a:extLst>
              <a:ext uri="{FF2B5EF4-FFF2-40B4-BE49-F238E27FC236}">
                <a16:creationId xmlns:a16="http://schemas.microsoft.com/office/drawing/2014/main" id="{84BF867D-280E-4C11-840A-BAEF7E60D506}"/>
              </a:ext>
            </a:extLst>
          </p:cNvPr>
          <p:cNvSpPr txBox="1">
            <a:spLocks/>
          </p:cNvSpPr>
          <p:nvPr/>
        </p:nvSpPr>
        <p:spPr bwMode="auto">
          <a:xfrm>
            <a:off x="323850" y="620713"/>
            <a:ext cx="84963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fr-FR" altLang="fr-FR" sz="26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Le TUE valide cette analyse</a:t>
            </a:r>
          </a:p>
        </p:txBody>
      </p:sp>
      <p:sp>
        <p:nvSpPr>
          <p:cNvPr id="2" name="Rectangle 1">
            <a:extLst>
              <a:ext uri="{FF2B5EF4-FFF2-40B4-BE49-F238E27FC236}">
                <a16:creationId xmlns:a16="http://schemas.microsoft.com/office/drawing/2014/main" id="{AD7EBB13-8DD1-4247-B66B-4C36CA4186F9}"/>
              </a:ext>
            </a:extLst>
          </p:cNvPr>
          <p:cNvSpPr/>
          <p:nvPr/>
        </p:nvSpPr>
        <p:spPr>
          <a:xfrm>
            <a:off x="296863" y="1582738"/>
            <a:ext cx="8523287" cy="3692525"/>
          </a:xfrm>
          <a:prstGeom prst="rect">
            <a:avLst/>
          </a:prstGeom>
        </p:spPr>
        <p:txBody>
          <a:bodyPr>
            <a:spAutoFit/>
          </a:bodyPr>
          <a:lstStyle/>
          <a:p>
            <a:pPr marL="285750" marR="0" lvl="0" indent="-285750" algn="just"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la jurisprudence constante « </a:t>
            </a:r>
            <a:r>
              <a:rPr kumimoji="0" lang="fr-FR" sz="1800" b="1" i="1" u="sng"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n’exige ni une pondération des caractéristiques ni une analyse des points communs</a:t>
            </a: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 : si des différences « </a:t>
            </a:r>
            <a:r>
              <a:rPr kumimoji="0" lang="fr-FR" sz="18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suffisamment marquées </a:t>
            </a: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révèlent « </a:t>
            </a:r>
            <a:r>
              <a:rPr kumimoji="0" lang="fr-FR" sz="18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avec un degré suffisant de clarté </a:t>
            </a: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que le DM produit une impression globale différente « </a:t>
            </a:r>
            <a:r>
              <a:rPr kumimoji="0" lang="fr-FR" sz="18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il ne saurait être exigé de l’EUIPO ni de procéder à une pondération de chacune des caractéristiques ni d’analyser également les points communs des dessins ou modèles en conflit </a:t>
            </a: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p>
          <a:p>
            <a:pPr marL="0" marR="0" lvl="0" indent="0" algn="just" defTabSz="457200" rtl="0" eaLnBrk="0" fontAlgn="base" latinLnBrk="0" hangingPunct="0">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t>
            </a:r>
          </a:p>
          <a:p>
            <a:pPr marL="285750" marR="0" lvl="0" indent="-285750" algn="just"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il n’est pas établi que l’utilisateur averti n’accorde qu’une importance mineure, dans sa vision d’ensemble, aux entrées d’air, aux pare-chocs et aux phares, en raison de leur fonction principalement technique : « </a:t>
            </a:r>
            <a:r>
              <a:rPr kumimoji="0" lang="fr-FR" sz="1800" b="1"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ces caractéristiques ne sont pas purement fonctionnelles et leur apparence est modifiable, de sorte que les éventuelles différences dans leur forme et dans leur positionnement peuvent influencer l’impression globale du produit </a:t>
            </a: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42" name="Titre 1">
            <a:extLst>
              <a:ext uri="{FF2B5EF4-FFF2-40B4-BE49-F238E27FC236}">
                <a16:creationId xmlns:a16="http://schemas.microsoft.com/office/drawing/2014/main" id="{3C630A68-CE3F-4844-B313-B6AFB1D4F3CC}"/>
              </a:ext>
            </a:extLst>
          </p:cNvPr>
          <p:cNvSpPr txBox="1">
            <a:spLocks/>
          </p:cNvSpPr>
          <p:nvPr/>
        </p:nvSpPr>
        <p:spPr bwMode="auto">
          <a:xfrm>
            <a:off x="460375" y="1052513"/>
            <a:ext cx="84963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fr-FR" altLang="fr-FR" sz="32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Conclusion</a:t>
            </a:r>
          </a:p>
        </p:txBody>
      </p:sp>
      <p:sp>
        <p:nvSpPr>
          <p:cNvPr id="6" name="Rectangle 2">
            <a:extLst>
              <a:ext uri="{FF2B5EF4-FFF2-40B4-BE49-F238E27FC236}">
                <a16:creationId xmlns:a16="http://schemas.microsoft.com/office/drawing/2014/main" id="{6857632A-ABCE-456A-AE1D-3DED881C947B}"/>
              </a:ext>
            </a:extLst>
          </p:cNvPr>
          <p:cNvSpPr>
            <a:spLocks noChangeArrowheads="1"/>
          </p:cNvSpPr>
          <p:nvPr/>
        </p:nvSpPr>
        <p:spPr bwMode="auto">
          <a:xfrm>
            <a:off x="460375" y="3081338"/>
            <a:ext cx="7627938" cy="1027112"/>
          </a:xfrm>
          <a:prstGeom prst="rect">
            <a:avLst/>
          </a:prstGeom>
          <a:noFill/>
          <a:ln>
            <a:noFill/>
          </a:ln>
        </p:spPr>
        <p:txBody>
          <a:bodyPr>
            <a:spAutoFit/>
          </a:bodyPr>
          <a:lstStyle>
            <a:lvl1pPr marL="342900" indent="-342900">
              <a:spcBef>
                <a:spcPct val="20000"/>
              </a:spcBef>
              <a:buFont typeface="Arial" panose="020B0604020202020204" pitchFamily="34" charset="0"/>
              <a:buChar char="•"/>
              <a:tabLst>
                <a:tab pos="3679825"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3679825"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3679825"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r>
              <a:rPr kumimoji="0" lang="fr-FR" altLang="fr-FR" sz="3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Merci pour votre attention!</a:t>
            </a:r>
            <a:endParaRPr kumimoji="0" lang="fr-FR" altLang="fr-FR" sz="3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endParaRPr kumimoji="0" lang="fr-FR" altLang="fr-FR"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0" name="Titre 1">
            <a:extLst>
              <a:ext uri="{FF2B5EF4-FFF2-40B4-BE49-F238E27FC236}">
                <a16:creationId xmlns:a16="http://schemas.microsoft.com/office/drawing/2014/main" id="{3BCA54D2-70CA-6843-B494-7D8D9C8ED3DF}"/>
              </a:ext>
            </a:extLst>
          </p:cNvPr>
          <p:cNvSpPr txBox="1">
            <a:spLocks/>
          </p:cNvSpPr>
          <p:nvPr/>
        </p:nvSpPr>
        <p:spPr bwMode="auto">
          <a:xfrm>
            <a:off x="350838" y="836613"/>
            <a:ext cx="84963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fr-FR" sz="28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Une invention </a:t>
            </a:r>
            <a:r>
              <a:rPr kumimoji="0" lang="fr-FR" altLang="fr-FR" sz="28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géniale !</a:t>
            </a:r>
          </a:p>
        </p:txBody>
      </p:sp>
      <p:sp>
        <p:nvSpPr>
          <p:cNvPr id="37891" name="Rectangle 2">
            <a:extLst>
              <a:ext uri="{FF2B5EF4-FFF2-40B4-BE49-F238E27FC236}">
                <a16:creationId xmlns:a16="http://schemas.microsoft.com/office/drawing/2014/main" id="{C093BA79-B58A-5C45-8A29-8A16F02F6BB3}"/>
              </a:ext>
            </a:extLst>
          </p:cNvPr>
          <p:cNvSpPr>
            <a:spLocks noChangeArrowheads="1"/>
          </p:cNvSpPr>
          <p:nvPr/>
        </p:nvSpPr>
        <p:spPr bwMode="auto">
          <a:xfrm>
            <a:off x="377825" y="1628775"/>
            <a:ext cx="84963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tabLst>
                <a:tab pos="3679825"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3679825"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3679825"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9pPr>
          </a:lstStyle>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endParaRPr kumimoji="0" lang="fr-FR" altLang="fr-FR" sz="2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r>
              <a:rPr kumimoji="0" lang="fr-FR" altLang="fr-FR" sz="2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endParaRPr kumimoji="0" lang="fr-FR" altLang="fr-FR" sz="2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pic>
        <p:nvPicPr>
          <p:cNvPr id="37892" name="Image 9">
            <a:extLst>
              <a:ext uri="{FF2B5EF4-FFF2-40B4-BE49-F238E27FC236}">
                <a16:creationId xmlns:a16="http://schemas.microsoft.com/office/drawing/2014/main" id="{11D54243-8EA5-6345-A6AE-CA7A03DB57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8" y="3044825"/>
            <a:ext cx="3097212"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Image 10">
            <a:extLst>
              <a:ext uri="{FF2B5EF4-FFF2-40B4-BE49-F238E27FC236}">
                <a16:creationId xmlns:a16="http://schemas.microsoft.com/office/drawing/2014/main" id="{1C8C5156-9590-F349-8210-1EE60C5A8E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048" t="9076"/>
          <a:stretch>
            <a:fillRect/>
          </a:stretch>
        </p:blipFill>
        <p:spPr bwMode="auto">
          <a:xfrm>
            <a:off x="3346450" y="3040063"/>
            <a:ext cx="2451100" cy="22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Image 11">
            <a:extLst>
              <a:ext uri="{FF2B5EF4-FFF2-40B4-BE49-F238E27FC236}">
                <a16:creationId xmlns:a16="http://schemas.microsoft.com/office/drawing/2014/main" id="{82703D33-D6BC-1346-9427-7EC7DDBCF2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9872" t="44481" r="30115"/>
          <a:stretch>
            <a:fillRect/>
          </a:stretch>
        </p:blipFill>
        <p:spPr bwMode="auto">
          <a:xfrm>
            <a:off x="6156325" y="3044825"/>
            <a:ext cx="2314575"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Titre 1">
            <a:extLst>
              <a:ext uri="{FF2B5EF4-FFF2-40B4-BE49-F238E27FC236}">
                <a16:creationId xmlns:a16="http://schemas.microsoft.com/office/drawing/2014/main" id="{337C2C3E-07B7-3B4C-9EE5-C8C66C693A7D}"/>
              </a:ext>
            </a:extLst>
          </p:cNvPr>
          <p:cNvSpPr txBox="1">
            <a:spLocks/>
          </p:cNvSpPr>
          <p:nvPr/>
        </p:nvSpPr>
        <p:spPr bwMode="auto">
          <a:xfrm>
            <a:off x="360363" y="692150"/>
            <a:ext cx="84963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fr-FR" altLang="fr-FR" sz="28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Le brevet EP 0 026 800</a:t>
            </a:r>
          </a:p>
        </p:txBody>
      </p:sp>
      <p:sp>
        <p:nvSpPr>
          <p:cNvPr id="38915" name="Rectangle 2">
            <a:extLst>
              <a:ext uri="{FF2B5EF4-FFF2-40B4-BE49-F238E27FC236}">
                <a16:creationId xmlns:a16="http://schemas.microsoft.com/office/drawing/2014/main" id="{A4AC8B14-E944-5A4D-98BE-1581FD17F64A}"/>
              </a:ext>
            </a:extLst>
          </p:cNvPr>
          <p:cNvSpPr>
            <a:spLocks noChangeArrowheads="1"/>
          </p:cNvSpPr>
          <p:nvPr/>
        </p:nvSpPr>
        <p:spPr bwMode="auto">
          <a:xfrm>
            <a:off x="350838" y="1519238"/>
            <a:ext cx="8496300"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tabLst>
                <a:tab pos="3679825"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3679825"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3679825"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9pPr>
          </a:lstStyle>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r>
              <a:rPr kumimoji="0" lang="fr-FR" altLang="fr-FR" sz="20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3/10/1979 </a:t>
            </a:r>
            <a:r>
              <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dépôt d’une demande de brevet européen par Brompton Bicycle Ltd sur un vélo se caractérisant notamment en ce que le cadre principal comprend (i) un moyen de pivotement permettant à la roue arrière de pivoter de sorte que, en position pliée, son essieu soit situé sous le cadre du vélo et (ii) un moyen de pivotement permettant à la roue avant d’être repliée le long de ladite roue arrière lorsque la roue arrière est elle-même repliée</a:t>
            </a:r>
            <a:endParaRPr kumimoji="0" lang="fr-FR" altLang="fr-FR" sz="1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r>
              <a:rPr kumimoji="0" lang="fr-FR" altLang="fr-FR" sz="1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endParaRPr kumimoji="0" lang="fr-FR" altLang="fr-FR" sz="1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pic>
        <p:nvPicPr>
          <p:cNvPr id="38916" name="Image 12">
            <a:extLst>
              <a:ext uri="{FF2B5EF4-FFF2-40B4-BE49-F238E27FC236}">
                <a16:creationId xmlns:a16="http://schemas.microsoft.com/office/drawing/2014/main" id="{86BA8A74-4154-5749-B959-FF36E407E2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9792" t="41026" r="14937" b="36375"/>
          <a:stretch>
            <a:fillRect/>
          </a:stretch>
        </p:blipFill>
        <p:spPr bwMode="auto">
          <a:xfrm>
            <a:off x="5435600" y="4005263"/>
            <a:ext cx="2173288"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Image 13">
            <a:extLst>
              <a:ext uri="{FF2B5EF4-FFF2-40B4-BE49-F238E27FC236}">
                <a16:creationId xmlns:a16="http://schemas.microsoft.com/office/drawing/2014/main" id="{A31BBB1D-1663-F143-AB8B-29DD0D348F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4061" t="40665" r="39264" b="24689"/>
          <a:stretch>
            <a:fillRect/>
          </a:stretch>
        </p:blipFill>
        <p:spPr bwMode="auto">
          <a:xfrm>
            <a:off x="1128713" y="4021138"/>
            <a:ext cx="3313112" cy="250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938" name="Titre 1">
            <a:extLst>
              <a:ext uri="{FF2B5EF4-FFF2-40B4-BE49-F238E27FC236}">
                <a16:creationId xmlns:a16="http://schemas.microsoft.com/office/drawing/2014/main" id="{2D3A3965-DF5F-714D-8C88-4BDB0102EF28}"/>
              </a:ext>
            </a:extLst>
          </p:cNvPr>
          <p:cNvSpPr txBox="1">
            <a:spLocks/>
          </p:cNvSpPr>
          <p:nvPr/>
        </p:nvSpPr>
        <p:spPr bwMode="auto">
          <a:xfrm>
            <a:off x="350838" y="836613"/>
            <a:ext cx="84963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fr-FR" sz="28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Les actes de copie litigieux</a:t>
            </a:r>
            <a:endParaRPr kumimoji="0" lang="fr-FR" altLang="fr-FR" sz="28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39939" name="Rectangle 2">
            <a:extLst>
              <a:ext uri="{FF2B5EF4-FFF2-40B4-BE49-F238E27FC236}">
                <a16:creationId xmlns:a16="http://schemas.microsoft.com/office/drawing/2014/main" id="{7DC16692-5B20-4E43-BB50-BE20579D5133}"/>
              </a:ext>
            </a:extLst>
          </p:cNvPr>
          <p:cNvSpPr>
            <a:spLocks noChangeArrowheads="1"/>
          </p:cNvSpPr>
          <p:nvPr/>
        </p:nvSpPr>
        <p:spPr bwMode="auto">
          <a:xfrm>
            <a:off x="377825" y="1628775"/>
            <a:ext cx="84963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tabLst>
                <a:tab pos="3679825"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3679825"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3679825"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9pPr>
          </a:lstStyle>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tab pos="3679825" algn="l"/>
              </a:tabLst>
              <a:defRPr/>
            </a:pPr>
            <a:r>
              <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2017: la société coréenne GET 2GET propose, via notamment son site </a:t>
            </a:r>
            <a:r>
              <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hlinkClick r:id="rId3"/>
              </a:rPr>
              <a:t>www.chedech.com</a:t>
            </a:r>
            <a:r>
              <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un vélo pliable, reprenant lui aussi trois positions et ayant une apparence similaire au vélo « Brompton » :</a:t>
            </a:r>
            <a:endParaRPr kumimoji="0" lang="fr-FR" altLang="fr-FR" sz="2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r>
              <a:rPr kumimoji="0" lang="fr-FR" altLang="fr-FR" sz="2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endParaRPr kumimoji="0" lang="fr-FR" altLang="fr-FR" sz="2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pic>
        <p:nvPicPr>
          <p:cNvPr id="39940" name="Image 5">
            <a:extLst>
              <a:ext uri="{FF2B5EF4-FFF2-40B4-BE49-F238E27FC236}">
                <a16:creationId xmlns:a16="http://schemas.microsoft.com/office/drawing/2014/main" id="{30613E28-A943-6B45-8483-6B7031D20F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904" t="6265" r="2464"/>
          <a:stretch>
            <a:fillRect/>
          </a:stretch>
        </p:blipFill>
        <p:spPr bwMode="auto">
          <a:xfrm>
            <a:off x="350838" y="3678238"/>
            <a:ext cx="3240087"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Image 4" descr="Une image contenant transport, vélo, garé, vieux&#10;&#10;Description générée automatiquement">
            <a:extLst>
              <a:ext uri="{FF2B5EF4-FFF2-40B4-BE49-F238E27FC236}">
                <a16:creationId xmlns:a16="http://schemas.microsoft.com/office/drawing/2014/main" id="{4F2DA05F-9654-4944-8448-9AAE927C77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5825" t="10600" r="8263" b="5347"/>
          <a:stretch>
            <a:fillRect/>
          </a:stretch>
        </p:blipFill>
        <p:spPr bwMode="auto">
          <a:xfrm>
            <a:off x="3492500" y="3805238"/>
            <a:ext cx="51117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62" name="Titre 1">
            <a:extLst>
              <a:ext uri="{FF2B5EF4-FFF2-40B4-BE49-F238E27FC236}">
                <a16:creationId xmlns:a16="http://schemas.microsoft.com/office/drawing/2014/main" id="{3A1AB7F0-D7BC-0B44-92BD-25E1C654A97F}"/>
              </a:ext>
            </a:extLst>
          </p:cNvPr>
          <p:cNvSpPr txBox="1">
            <a:spLocks/>
          </p:cNvSpPr>
          <p:nvPr/>
        </p:nvSpPr>
        <p:spPr bwMode="auto">
          <a:xfrm>
            <a:off x="350838" y="576263"/>
            <a:ext cx="84963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fr-FR" altLang="fr-FR" sz="28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La procédure belge</a:t>
            </a:r>
          </a:p>
        </p:txBody>
      </p:sp>
      <p:sp>
        <p:nvSpPr>
          <p:cNvPr id="40963" name="Rectangle 2">
            <a:extLst>
              <a:ext uri="{FF2B5EF4-FFF2-40B4-BE49-F238E27FC236}">
                <a16:creationId xmlns:a16="http://schemas.microsoft.com/office/drawing/2014/main" id="{602297DE-B2EB-C343-8EA1-CB579297B5CC}"/>
              </a:ext>
            </a:extLst>
          </p:cNvPr>
          <p:cNvSpPr>
            <a:spLocks noChangeArrowheads="1"/>
          </p:cNvSpPr>
          <p:nvPr/>
        </p:nvSpPr>
        <p:spPr bwMode="auto">
          <a:xfrm>
            <a:off x="377825" y="1628775"/>
            <a:ext cx="84963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tabLst>
                <a:tab pos="3679825"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3679825"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3679825"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9pPr>
          </a:lstStyle>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endParaRPr kumimoji="0" lang="fr-FR" altLang="fr-FR" sz="20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endParaRPr kumimoji="0" lang="fr-FR" altLang="fr-FR" sz="2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0964" name="Rectangle 1">
            <a:extLst>
              <a:ext uri="{FF2B5EF4-FFF2-40B4-BE49-F238E27FC236}">
                <a16:creationId xmlns:a16="http://schemas.microsoft.com/office/drawing/2014/main" id="{D9D18302-95F6-8A4D-9DB5-25DAA15C170A}"/>
              </a:ext>
            </a:extLst>
          </p:cNvPr>
          <p:cNvSpPr>
            <a:spLocks noChangeArrowheads="1"/>
          </p:cNvSpPr>
          <p:nvPr/>
        </p:nvSpPr>
        <p:spPr bwMode="auto">
          <a:xfrm>
            <a:off x="398463" y="1341438"/>
            <a:ext cx="8208962"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0"/>
              </a:spcBef>
              <a:spcAft>
                <a:spcPct val="0"/>
              </a:spcAft>
              <a:buClrTx/>
              <a:buSzTx/>
              <a:buFontTx/>
              <a:buNone/>
              <a:tabLst/>
              <a:defRPr/>
            </a:pPr>
            <a:endParaRPr kumimoji="0" lang="fr-FR" altLang="fr-FR" sz="16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457200" rtl="0" eaLnBrk="0" fontAlgn="base" latinLnBrk="0" hangingPunct="0">
              <a:lnSpc>
                <a:spcPct val="100000"/>
              </a:lnSpc>
              <a:spcBef>
                <a:spcPct val="0"/>
              </a:spcBef>
              <a:spcAft>
                <a:spcPct val="0"/>
              </a:spcAft>
              <a:buClrTx/>
              <a:buSzTx/>
              <a:buFontTx/>
              <a:buNone/>
              <a:tabLst/>
              <a:defRPr/>
            </a:pPr>
            <a:r>
              <a:rPr kumimoji="0" lang="fr-FR" altLang="fr-FR" sz="20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21 novembre 2017 :</a:t>
            </a:r>
            <a:r>
              <a:rPr kumimoji="0" lang="fr-FR" altLang="fr-FR" sz="2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Brompton Bicycle Ltd et M. Ritchie engagent une procédure devant le Tribunal de l’entreprise de Liège pour contrefaçon de droits d’auteur portant sur le modèle de vélo « Brompton »</a:t>
            </a:r>
            <a:endParaRPr kumimoji="0" lang="fr-FR" altLang="fr-FR" sz="2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40965" name="Image 5">
            <a:extLst>
              <a:ext uri="{FF2B5EF4-FFF2-40B4-BE49-F238E27FC236}">
                <a16:creationId xmlns:a16="http://schemas.microsoft.com/office/drawing/2014/main" id="{D2108695-8AA5-6647-9F3B-B1486992C7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904" t="6265" r="2464"/>
          <a:stretch>
            <a:fillRect/>
          </a:stretch>
        </p:blipFill>
        <p:spPr bwMode="auto">
          <a:xfrm>
            <a:off x="4427538" y="3213100"/>
            <a:ext cx="338455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Image 9">
            <a:extLst>
              <a:ext uri="{FF2B5EF4-FFF2-40B4-BE49-F238E27FC236}">
                <a16:creationId xmlns:a16="http://schemas.microsoft.com/office/drawing/2014/main" id="{B7E6FA40-415A-AE4B-8963-A4BD7902D0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3298825"/>
            <a:ext cx="3455987"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Titre 1">
            <a:extLst>
              <a:ext uri="{FF2B5EF4-FFF2-40B4-BE49-F238E27FC236}">
                <a16:creationId xmlns:a16="http://schemas.microsoft.com/office/drawing/2014/main" id="{212B16CA-06DD-9249-9D47-52D4E1853FCA}"/>
              </a:ext>
            </a:extLst>
          </p:cNvPr>
          <p:cNvSpPr txBox="1">
            <a:spLocks/>
          </p:cNvSpPr>
          <p:nvPr/>
        </p:nvSpPr>
        <p:spPr bwMode="auto">
          <a:xfrm>
            <a:off x="350838" y="476250"/>
            <a:ext cx="84963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fr-FR" altLang="fr-FR" sz="2800" b="1" i="0" u="none" strike="noStrike" kern="1200" cap="none" spc="0" normalizeH="0" baseline="0" noProof="0">
                <a:ln>
                  <a:noFill/>
                </a:ln>
                <a:solidFill>
                  <a:srgbClr val="B37518"/>
                </a:solidFill>
                <a:effectLst/>
                <a:uLnTx/>
                <a:uFillTx/>
                <a:latin typeface="Arial" panose="020B0604020202020204" pitchFamily="34" charset="0"/>
                <a:ea typeface="ＭＳ Ｐゴシック" panose="020B0600070205080204" pitchFamily="34" charset="-128"/>
                <a:cs typeface="Arial" panose="020B0604020202020204" pitchFamily="34" charset="0"/>
              </a:rPr>
              <a:t>Les questions préjudicielles</a:t>
            </a:r>
          </a:p>
        </p:txBody>
      </p:sp>
      <p:sp>
        <p:nvSpPr>
          <p:cNvPr id="41987" name="Rectangle 2">
            <a:extLst>
              <a:ext uri="{FF2B5EF4-FFF2-40B4-BE49-F238E27FC236}">
                <a16:creationId xmlns:a16="http://schemas.microsoft.com/office/drawing/2014/main" id="{1F521F86-74E3-3344-A691-B6F510421D91}"/>
              </a:ext>
            </a:extLst>
          </p:cNvPr>
          <p:cNvSpPr>
            <a:spLocks noChangeArrowheads="1"/>
          </p:cNvSpPr>
          <p:nvPr/>
        </p:nvSpPr>
        <p:spPr bwMode="auto">
          <a:xfrm>
            <a:off x="377825" y="1628775"/>
            <a:ext cx="84963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tabLst>
                <a:tab pos="3679825"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3679825"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3679825"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3679825" algn="l"/>
              </a:tabLst>
              <a:defRPr sz="2000">
                <a:solidFill>
                  <a:schemeClr val="tx1"/>
                </a:solidFill>
                <a:latin typeface="Calibri" panose="020F0502020204030204" pitchFamily="34" charset="0"/>
                <a:ea typeface="ＭＳ Ｐゴシック" panose="020B0600070205080204" pitchFamily="34" charset="-128"/>
              </a:defRPr>
            </a:lvl9pPr>
          </a:lstStyle>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endParaRPr kumimoji="0" lang="fr-FR" altLang="fr-FR" sz="20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3679825" algn="l"/>
              </a:tabLst>
              <a:defRPr/>
            </a:pPr>
            <a:endParaRPr kumimoji="0" lang="fr-FR" altLang="fr-FR" sz="2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2" name="Rectangle 1">
            <a:extLst>
              <a:ext uri="{FF2B5EF4-FFF2-40B4-BE49-F238E27FC236}">
                <a16:creationId xmlns:a16="http://schemas.microsoft.com/office/drawing/2014/main" id="{C635EBC2-AEEF-754F-8E8C-B737C7EED0EA}"/>
              </a:ext>
            </a:extLst>
          </p:cNvPr>
          <p:cNvSpPr/>
          <p:nvPr/>
        </p:nvSpPr>
        <p:spPr>
          <a:xfrm>
            <a:off x="398463" y="1341438"/>
            <a:ext cx="8208962" cy="4708525"/>
          </a:xfrm>
          <a:prstGeom prst="rect">
            <a:avLst/>
          </a:prstGeom>
        </p:spPr>
        <p:txBody>
          <a:bodyPr>
            <a:spAutoFit/>
          </a:bodyPr>
          <a:lstStyle/>
          <a:p>
            <a:pPr marL="0" marR="0" lvl="0" indent="0" algn="just" defTabSz="457200" rtl="0" eaLnBrk="0" fontAlgn="base" latinLnBrk="0" hangingPunct="0">
              <a:lnSpc>
                <a:spcPct val="10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18 décembre 2018 :</a:t>
            </a:r>
            <a:r>
              <a:rPr kumimoji="0" lang="fr-FR"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le Tribunal de Liège décide de poser les questions préjudicielles suivantes: </a:t>
            </a: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71463" marR="0" lvl="0" indent="0" algn="just" defTabSz="457200" rtl="0" eaLnBrk="0" fontAlgn="base" latinLnBrk="0" hangingPunct="0">
              <a:lnSpc>
                <a:spcPct val="100000"/>
              </a:lnSpc>
              <a:spcBef>
                <a:spcPct val="0"/>
              </a:spcBef>
              <a:spcAft>
                <a:spcPts val="0"/>
              </a:spcAft>
              <a:buClrTx/>
              <a:buSzTx/>
              <a:buFontTx/>
              <a:buNone/>
              <a:tabLst/>
              <a:defRPr/>
            </a:pPr>
            <a:endParaRPr kumimoji="0" lang="fr-FR" sz="2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457200" rtl="0" eaLnBrk="0" fontAlgn="base" latinLnBrk="0" hangingPunct="0">
              <a:lnSpc>
                <a:spcPct val="10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 </a:t>
            </a:r>
            <a:r>
              <a:rPr kumimoji="0" lang="fr-FR"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Le droit de l’Union doit-il être interprété comme excluant de la protection par le droit d’auteur les œuvres dont la forme est nécessaire pour aboutir à un résultat technique ?</a:t>
            </a:r>
          </a:p>
          <a:p>
            <a:pPr marL="0" marR="0" lvl="0" indent="0" algn="just" defTabSz="457200" rtl="0" eaLnBrk="0" fontAlgn="base" latinLnBrk="0" hangingPunct="0">
              <a:lnSpc>
                <a:spcPct val="100000"/>
              </a:lnSpc>
              <a:spcBef>
                <a:spcPct val="0"/>
              </a:spcBef>
              <a:spcAft>
                <a:spcPts val="0"/>
              </a:spcAft>
              <a:buClrTx/>
              <a:buSzTx/>
              <a:buFontTx/>
              <a:buNone/>
              <a:tabLst/>
              <a:defRPr/>
            </a:pPr>
            <a:endParaRPr kumimoji="0" lang="fr-FR" sz="2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457200" rtl="0" eaLnBrk="0" fontAlgn="base" latinLnBrk="0" hangingPunct="0">
              <a:lnSpc>
                <a:spcPct val="10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 </a:t>
            </a:r>
            <a:r>
              <a:rPr kumimoji="0" lang="fr-FR"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Afin d’apprécier le caractère nécessaire d’une forme pour aboutir à un résultat technique, faut-il avoir égard aux critères suivants :</a:t>
            </a:r>
          </a:p>
          <a:p>
            <a:pPr marL="0" marR="0" lvl="0" indent="0" algn="just" defTabSz="457200" rtl="0" eaLnBrk="0" fontAlgn="base" latinLnBrk="0" hangingPunct="0">
              <a:lnSpc>
                <a:spcPct val="100000"/>
              </a:lnSpc>
              <a:spcBef>
                <a:spcPct val="0"/>
              </a:spcBef>
              <a:spcAft>
                <a:spcPts val="0"/>
              </a:spcAft>
              <a:buClrTx/>
              <a:buSzTx/>
              <a:buFontTx/>
              <a:buNone/>
              <a:tabLst/>
              <a:defRPr/>
            </a:pPr>
            <a:r>
              <a:rPr kumimoji="0" lang="fr-FR"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L’existence d’autres formes possibles permettant d’aboutir au même résultat technique ?</a:t>
            </a:r>
          </a:p>
          <a:p>
            <a:pPr marL="0" marR="0" lvl="0" indent="0" algn="just" defTabSz="457200" rtl="0" eaLnBrk="0" fontAlgn="base" latinLnBrk="0" hangingPunct="0">
              <a:lnSpc>
                <a:spcPct val="100000"/>
              </a:lnSpc>
              <a:spcBef>
                <a:spcPct val="0"/>
              </a:spcBef>
              <a:spcAft>
                <a:spcPts val="0"/>
              </a:spcAft>
              <a:buClrTx/>
              <a:buSzTx/>
              <a:buFontTx/>
              <a:buNone/>
              <a:tabLst/>
              <a:defRPr/>
            </a:pPr>
            <a:r>
              <a:rPr kumimoji="0" lang="fr-FR"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L’efficacité de la forme pour aboutir audit résultat ?</a:t>
            </a:r>
          </a:p>
          <a:p>
            <a:pPr marL="0" marR="0" lvl="0" indent="0" algn="just" defTabSz="457200" rtl="0" eaLnBrk="0" fontAlgn="base" latinLnBrk="0" hangingPunct="0">
              <a:lnSpc>
                <a:spcPct val="100000"/>
              </a:lnSpc>
              <a:spcBef>
                <a:spcPct val="0"/>
              </a:spcBef>
              <a:spcAft>
                <a:spcPts val="0"/>
              </a:spcAft>
              <a:buClrTx/>
              <a:buSzTx/>
              <a:buFontTx/>
              <a:buNone/>
              <a:tabLst/>
              <a:defRPr/>
            </a:pPr>
            <a:r>
              <a:rPr kumimoji="0" lang="fr-FR"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La volonté du prétendu contrefacteur d’aboutir à ce résultat ?</a:t>
            </a:r>
          </a:p>
          <a:p>
            <a:pPr marL="0" marR="0" lvl="0" indent="0" algn="just" defTabSz="457200" rtl="0" eaLnBrk="0" fontAlgn="base" latinLnBrk="0" hangingPunct="0">
              <a:lnSpc>
                <a:spcPct val="100000"/>
              </a:lnSpc>
              <a:spcBef>
                <a:spcPct val="0"/>
              </a:spcBef>
              <a:spcAft>
                <a:spcPts val="0"/>
              </a:spcAft>
              <a:buClrTx/>
              <a:buSzTx/>
              <a:buFontTx/>
              <a:buNone/>
              <a:tabLst/>
              <a:defRPr/>
            </a:pPr>
            <a:r>
              <a:rPr kumimoji="0" lang="fr-FR"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L’existence d’un brevet antérieur, aujourd’hui expiré, sur le procédé permettant d’aboutir au résultat technique recherché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wipe(down)">
                                      <p:cBhvr>
                                        <p:cTn id="7" dur="580">
                                          <p:stCondLst>
                                            <p:cond delay="0"/>
                                          </p:stCondLst>
                                        </p:cTn>
                                        <p:tgtEl>
                                          <p:spTgt spid="9218">
                                            <p:txEl>
                                              <p:pRg st="0" end="0"/>
                                            </p:txEl>
                                          </p:spTgt>
                                        </p:tgtEl>
                                      </p:cBhvr>
                                    </p:animEffect>
                                    <p:anim calcmode="lin" valueType="num">
                                      <p:cBhvr>
                                        <p:cTn id="8" dur="1822" tmFilter="0,0; 0.14,0.36; 0.43,0.73; 0.71,0.91; 1.0,1.0">
                                          <p:stCondLst>
                                            <p:cond delay="0"/>
                                          </p:stCondLst>
                                        </p:cTn>
                                        <p:tgtEl>
                                          <p:spTgt spid="9218">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218">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218">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218">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218">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9218">
                                            <p:txEl>
                                              <p:pRg st="0" end="0"/>
                                            </p:txEl>
                                          </p:spTgt>
                                        </p:tgtEl>
                                      </p:cBhvr>
                                      <p:to x="100000" y="60000"/>
                                    </p:animScale>
                                    <p:animScale>
                                      <p:cBhvr>
                                        <p:cTn id="14" dur="166" decel="50000">
                                          <p:stCondLst>
                                            <p:cond delay="676"/>
                                          </p:stCondLst>
                                        </p:cTn>
                                        <p:tgtEl>
                                          <p:spTgt spid="9218">
                                            <p:txEl>
                                              <p:pRg st="0" end="0"/>
                                            </p:txEl>
                                          </p:spTgt>
                                        </p:tgtEl>
                                      </p:cBhvr>
                                      <p:to x="100000" y="100000"/>
                                    </p:animScale>
                                    <p:animScale>
                                      <p:cBhvr>
                                        <p:cTn id="15" dur="26">
                                          <p:stCondLst>
                                            <p:cond delay="1312"/>
                                          </p:stCondLst>
                                        </p:cTn>
                                        <p:tgtEl>
                                          <p:spTgt spid="9218">
                                            <p:txEl>
                                              <p:pRg st="0" end="0"/>
                                            </p:txEl>
                                          </p:spTgt>
                                        </p:tgtEl>
                                      </p:cBhvr>
                                      <p:to x="100000" y="80000"/>
                                    </p:animScale>
                                    <p:animScale>
                                      <p:cBhvr>
                                        <p:cTn id="16" dur="166" decel="50000">
                                          <p:stCondLst>
                                            <p:cond delay="1338"/>
                                          </p:stCondLst>
                                        </p:cTn>
                                        <p:tgtEl>
                                          <p:spTgt spid="9218">
                                            <p:txEl>
                                              <p:pRg st="0" end="0"/>
                                            </p:txEl>
                                          </p:spTgt>
                                        </p:tgtEl>
                                      </p:cBhvr>
                                      <p:to x="100000" y="100000"/>
                                    </p:animScale>
                                    <p:animScale>
                                      <p:cBhvr>
                                        <p:cTn id="17" dur="26">
                                          <p:stCondLst>
                                            <p:cond delay="1642"/>
                                          </p:stCondLst>
                                        </p:cTn>
                                        <p:tgtEl>
                                          <p:spTgt spid="9218">
                                            <p:txEl>
                                              <p:pRg st="0" end="0"/>
                                            </p:txEl>
                                          </p:spTgt>
                                        </p:tgtEl>
                                      </p:cBhvr>
                                      <p:to x="100000" y="90000"/>
                                    </p:animScale>
                                    <p:animScale>
                                      <p:cBhvr>
                                        <p:cTn id="18" dur="166" decel="50000">
                                          <p:stCondLst>
                                            <p:cond delay="1668"/>
                                          </p:stCondLst>
                                        </p:cTn>
                                        <p:tgtEl>
                                          <p:spTgt spid="9218">
                                            <p:txEl>
                                              <p:pRg st="0" end="0"/>
                                            </p:txEl>
                                          </p:spTgt>
                                        </p:tgtEl>
                                      </p:cBhvr>
                                      <p:to x="100000" y="100000"/>
                                    </p:animScale>
                                    <p:animScale>
                                      <p:cBhvr>
                                        <p:cTn id="19" dur="26">
                                          <p:stCondLst>
                                            <p:cond delay="1808"/>
                                          </p:stCondLst>
                                        </p:cTn>
                                        <p:tgtEl>
                                          <p:spTgt spid="9218">
                                            <p:txEl>
                                              <p:pRg st="0" end="0"/>
                                            </p:txEl>
                                          </p:spTgt>
                                        </p:tgtEl>
                                      </p:cBhvr>
                                      <p:to x="100000" y="95000"/>
                                    </p:animScale>
                                    <p:animScale>
                                      <p:cBhvr>
                                        <p:cTn id="20" dur="166" decel="50000">
                                          <p:stCondLst>
                                            <p:cond delay="1834"/>
                                          </p:stCondLst>
                                        </p:cTn>
                                        <p:tgtEl>
                                          <p:spTgt spid="9218">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p:bldP spid="2" grpId="0" build="p"/>
    </p:bldLst>
  </p:timing>
</p:sld>
</file>

<file path=ppt/theme/theme1.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TotalTime>
  <Words>3375</Words>
  <Application>Microsoft Office PowerPoint</Application>
  <PresentationFormat>Affichage à l'écran (4:3)</PresentationFormat>
  <Paragraphs>246</Paragraphs>
  <Slides>49</Slides>
  <Notes>4</Notes>
  <HiddenSlides>0</HiddenSlides>
  <MMClips>1</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49</vt:i4>
      </vt:variant>
    </vt:vector>
  </HeadingPairs>
  <TitlesOfParts>
    <vt:vector size="56" baseType="lpstr">
      <vt:lpstr>ＭＳ Ｐゴシック</vt:lpstr>
      <vt:lpstr>Arial</vt:lpstr>
      <vt:lpstr>Bembo</vt:lpstr>
      <vt:lpstr>Calibri</vt:lpstr>
      <vt:lpstr>Wingdings</vt:lpstr>
      <vt:lpstr>1_Thème Office</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Pierre MASSOT</dc:creator>
  <cp:lastModifiedBy>Pierre MASSOT</cp:lastModifiedBy>
  <cp:revision>3</cp:revision>
  <dcterms:created xsi:type="dcterms:W3CDTF">2020-05-18T08:27:26Z</dcterms:created>
  <dcterms:modified xsi:type="dcterms:W3CDTF">2020-05-18T08:32:05Z</dcterms:modified>
</cp:coreProperties>
</file>